
<file path=[Content_Types].xml><?xml version="1.0" encoding="utf-8"?>
<Types xmlns="http://schemas.openxmlformats.org/package/2006/content-types">
  <Default Extension="png" ContentType="image/png"/>
  <Default Extension="6E1BC960"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88" r:id="rId2"/>
    <p:sldId id="289" r:id="rId3"/>
    <p:sldId id="290" r:id="rId4"/>
    <p:sldId id="263" r:id="rId5"/>
    <p:sldId id="262" r:id="rId6"/>
    <p:sldId id="291" r:id="rId7"/>
    <p:sldId id="293" r:id="rId8"/>
    <p:sldId id="294" r:id="rId9"/>
    <p:sldId id="295" r:id="rId10"/>
    <p:sldId id="296" r:id="rId11"/>
    <p:sldId id="297" r:id="rId12"/>
    <p:sldId id="298" r:id="rId13"/>
    <p:sldId id="299" r:id="rId14"/>
    <p:sldId id="300" r:id="rId15"/>
    <p:sldId id="301" r:id="rId16"/>
    <p:sldId id="302" r:id="rId17"/>
    <p:sldId id="303" r:id="rId18"/>
    <p:sldId id="304" r:id="rId19"/>
    <p:sldId id="305" r:id="rId20"/>
    <p:sldId id="306" r:id="rId21"/>
    <p:sldId id="307" r:id="rId22"/>
    <p:sldId id="308" r:id="rId23"/>
    <p:sldId id="309" r:id="rId24"/>
    <p:sldId id="310" r:id="rId25"/>
    <p:sldId id="312" r:id="rId26"/>
    <p:sldId id="313" r:id="rId27"/>
    <p:sldId id="314" r:id="rId28"/>
    <p:sldId id="315" r:id="rId29"/>
    <p:sldId id="316" r:id="rId30"/>
    <p:sldId id="320" r:id="rId31"/>
    <p:sldId id="317" r:id="rId32"/>
    <p:sldId id="318" r:id="rId33"/>
    <p:sldId id="319" r:id="rId34"/>
    <p:sldId id="311" r:id="rId35"/>
    <p:sldId id="321" r:id="rId36"/>
    <p:sldId id="322" r:id="rId37"/>
    <p:sldId id="323" r:id="rId38"/>
    <p:sldId id="292" r:id="rId39"/>
    <p:sldId id="285"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80" autoAdjust="0"/>
    <p:restoredTop sz="94660"/>
  </p:normalViewPr>
  <p:slideViewPr>
    <p:cSldViewPr snapToGrid="0">
      <p:cViewPr varScale="1">
        <p:scale>
          <a:sx n="93" d="100"/>
          <a:sy n="93" d="100"/>
        </p:scale>
        <p:origin x="108" y="1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1.jpeg>
</file>

<file path=ppt/media/image10.jpeg>
</file>

<file path=ppt/media/image2.png>
</file>

<file path=ppt/media/image3.6E1BC960>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10/20/2021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10/20/2021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6E1BC960"/><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learning.oreilly.com/library/view/docker-quick-start/9781789347326/toc.xhtml" TargetMode="External"/><Relationship Id="rId2" Type="http://schemas.openxmlformats.org/officeDocument/2006/relationships/hyperlink" Target="https://www.amazon.com/Docker-Quick-Start-Guide-applications/dp/1789347327/ref=sr_1_1?dchild=1&amp;keywords=Docker+Quick+Start+Guide&amp;qid=1630008857&amp;sr=8-1" TargetMode="Externa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www.billiebox.co.uk/" TargetMode="External"/><Relationship Id="rId2" Type="http://schemas.openxmlformats.org/officeDocument/2006/relationships/hyperlink" Target="https://www.billie/" TargetMode="Externa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hyperlink" Target="http://bit.ly/2FJ2iBK" TargetMode="External"/><Relationship Id="rId2" Type="http://schemas.openxmlformats.org/officeDocument/2006/relationships/hyperlink" Target="https://github.com/PacktPublishing/Docker-Quick-Start-Guide/tree/master/Chapter06"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3815" y="729343"/>
            <a:ext cx="5934508" cy="860560"/>
          </a:xfrm>
        </p:spPr>
        <p:txBody>
          <a:bodyPr>
            <a:noAutofit/>
          </a:bodyPr>
          <a:lstStyle/>
          <a:p>
            <a:r>
              <a:rPr lang="en-US" sz="3600" dirty="0"/>
              <a:t>Docker Quick Start Guide</a:t>
            </a:r>
          </a:p>
        </p:txBody>
      </p:sp>
      <p:sp>
        <p:nvSpPr>
          <p:cNvPr id="4" name="Text Placeholder 3"/>
          <p:cNvSpPr>
            <a:spLocks noGrp="1"/>
          </p:cNvSpPr>
          <p:nvPr>
            <p:ph type="body" sz="half" idx="2"/>
          </p:nvPr>
        </p:nvSpPr>
        <p:spPr>
          <a:xfrm>
            <a:off x="3415029" y="2282732"/>
            <a:ext cx="1117145" cy="509895"/>
          </a:xfrm>
        </p:spPr>
        <p:txBody>
          <a:bodyPr/>
          <a:lstStyle/>
          <a:p>
            <a:r>
              <a:rPr lang="en-US" dirty="0"/>
              <a:t>Earl Waud</a:t>
            </a:r>
          </a:p>
        </p:txBody>
      </p:sp>
      <p:pic>
        <p:nvPicPr>
          <p:cNvPr id="5" name="Picture Placeholder 4"/>
          <p:cNvPicPr>
            <a:picLocks noGrp="1"/>
          </p:cNvPicPr>
          <p:nvPr>
            <p:ph type="pic" idx="1"/>
          </p:nvPr>
        </p:nvPicPr>
        <p:blipFill>
          <a:blip r:embed="rId2">
            <a:extLst>
              <a:ext uri="{28A0092B-C50C-407E-A947-70E740481C1C}">
                <a14:useLocalDpi xmlns:a14="http://schemas.microsoft.com/office/drawing/2010/main" val="0"/>
              </a:ext>
            </a:extLst>
          </a:blip>
          <a:srcRect l="6680" r="6680"/>
          <a:stretch>
            <a:fillRect/>
          </a:stretch>
        </p:blipFill>
        <p:spPr bwMode="auto">
          <a:prstGeom prst="rect">
            <a:avLst/>
          </a:prstGeom>
          <a:noFill/>
        </p:spPr>
      </p:pic>
      <p:sp>
        <p:nvSpPr>
          <p:cNvPr id="3" name="TextBox 2"/>
          <p:cNvSpPr txBox="1"/>
          <p:nvPr/>
        </p:nvSpPr>
        <p:spPr>
          <a:xfrm>
            <a:off x="1738183" y="1680518"/>
            <a:ext cx="4470839" cy="369332"/>
          </a:xfrm>
          <a:prstGeom prst="rect">
            <a:avLst/>
          </a:prstGeom>
          <a:noFill/>
        </p:spPr>
        <p:txBody>
          <a:bodyPr wrap="none" rtlCol="0">
            <a:spAutoFit/>
          </a:bodyPr>
          <a:lstStyle/>
          <a:p>
            <a:r>
              <a:rPr lang="en-US" dirty="0"/>
              <a:t>Working through the book, chapter by chapter</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5022" y="3025509"/>
            <a:ext cx="3829050" cy="2981325"/>
          </a:xfrm>
          <a:prstGeom prst="rect">
            <a:avLst/>
          </a:prstGeom>
        </p:spPr>
      </p:pic>
    </p:spTree>
    <p:extLst>
      <p:ext uri="{BB962C8B-B14F-4D97-AF65-F5344CB8AC3E}">
        <p14:creationId xmlns:p14="http://schemas.microsoft.com/office/powerpoint/2010/main" val="31631502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 drivers</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err="1"/>
              <a:t>Libnetwork</a:t>
            </a:r>
            <a:r>
              <a:rPr lang="en-US" dirty="0"/>
              <a:t> is a pluggable architecture that allows network drivers to implement </a:t>
            </a:r>
            <a:r>
              <a:rPr lang="en-US" dirty="0" smtClean="0"/>
              <a:t>the specifics </a:t>
            </a:r>
            <a:r>
              <a:rPr lang="en-US" dirty="0"/>
              <a:t>for the components we just described.  </a:t>
            </a:r>
            <a:r>
              <a:rPr lang="en-US" dirty="0" smtClean="0"/>
              <a:t>Each </a:t>
            </a:r>
            <a:r>
              <a:rPr lang="en-US" dirty="0"/>
              <a:t>network type has its own </a:t>
            </a:r>
            <a:r>
              <a:rPr lang="en-US" dirty="0" smtClean="0"/>
              <a:t>network driver</a:t>
            </a:r>
            <a:r>
              <a:rPr lang="en-US" dirty="0"/>
              <a:t>. </a:t>
            </a:r>
            <a:endParaRPr lang="en-US" dirty="0" smtClean="0"/>
          </a:p>
          <a:p>
            <a:pPr marL="0" indent="0">
              <a:buNone/>
            </a:pPr>
            <a:r>
              <a:rPr lang="en-US" dirty="0" smtClean="0"/>
              <a:t>Docker </a:t>
            </a:r>
            <a:r>
              <a:rPr lang="en-US" dirty="0"/>
              <a:t>provides built-in drivers. These default, or </a:t>
            </a:r>
            <a:r>
              <a:rPr lang="en-US" b="1" dirty="0" smtClean="0">
                <a:solidFill>
                  <a:srgbClr val="FFC000"/>
                </a:solidFill>
              </a:rPr>
              <a:t>local </a:t>
            </a:r>
            <a:r>
              <a:rPr lang="en-US" b="1" dirty="0">
                <a:solidFill>
                  <a:srgbClr val="FFC000"/>
                </a:solidFill>
              </a:rPr>
              <a:t>drivers</a:t>
            </a:r>
            <a:r>
              <a:rPr lang="en-US" dirty="0"/>
              <a:t> include the </a:t>
            </a:r>
            <a:r>
              <a:rPr lang="en-US" dirty="0" smtClean="0"/>
              <a:t> bridge driver </a:t>
            </a:r>
            <a:r>
              <a:rPr lang="en-US" dirty="0"/>
              <a:t>and the overlay driver. </a:t>
            </a:r>
            <a:endParaRPr lang="en-US" dirty="0" smtClean="0"/>
          </a:p>
          <a:p>
            <a:pPr marL="0" indent="0">
              <a:buNone/>
            </a:pPr>
            <a:r>
              <a:rPr lang="en-US" dirty="0" smtClean="0"/>
              <a:t>In </a:t>
            </a:r>
            <a:r>
              <a:rPr lang="en-US" dirty="0"/>
              <a:t>addition to the built-in drivers, </a:t>
            </a:r>
            <a:r>
              <a:rPr lang="en-US" dirty="0" err="1"/>
              <a:t>libnetwork</a:t>
            </a:r>
            <a:r>
              <a:rPr lang="en-US" dirty="0"/>
              <a:t> supports </a:t>
            </a:r>
            <a:r>
              <a:rPr lang="en-US" dirty="0" smtClean="0"/>
              <a:t>third party-created </a:t>
            </a:r>
            <a:r>
              <a:rPr lang="en-US" dirty="0"/>
              <a:t>drivers. These drivers are referred to as </a:t>
            </a:r>
            <a:r>
              <a:rPr lang="en-US" b="1" dirty="0">
                <a:solidFill>
                  <a:srgbClr val="FFC000"/>
                </a:solidFill>
              </a:rPr>
              <a:t>remote drivers</a:t>
            </a:r>
            <a:r>
              <a:rPr lang="en-US" dirty="0"/>
              <a:t>. Some examples </a:t>
            </a:r>
            <a:r>
              <a:rPr lang="en-US" dirty="0" smtClean="0"/>
              <a:t>of remote </a:t>
            </a:r>
            <a:r>
              <a:rPr lang="en-US" dirty="0"/>
              <a:t>drivers include Calico, </a:t>
            </a:r>
            <a:r>
              <a:rPr lang="en-US" dirty="0" err="1"/>
              <a:t>Contiv</a:t>
            </a:r>
            <a:r>
              <a:rPr lang="en-US" dirty="0"/>
              <a:t>, and Weave.</a:t>
            </a:r>
          </a:p>
        </p:txBody>
      </p:sp>
    </p:spTree>
    <p:extLst>
      <p:ext uri="{BB962C8B-B14F-4D97-AF65-F5344CB8AC3E}">
        <p14:creationId xmlns:p14="http://schemas.microsoft.com/office/powerpoint/2010/main" val="782979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Network Management commands</a:t>
            </a:r>
            <a:endParaRPr lang="en-US" dirty="0"/>
          </a:p>
        </p:txBody>
      </p:sp>
      <p:pic>
        <p:nvPicPr>
          <p:cNvPr id="4" name="Content Placeholder 3"/>
          <p:cNvPicPr>
            <a:picLocks noGrp="1" noChangeAspect="1"/>
          </p:cNvPicPr>
          <p:nvPr>
            <p:ph idx="1"/>
          </p:nvPr>
        </p:nvPicPr>
        <p:blipFill rotWithShape="1">
          <a:blip r:embed="rId2"/>
          <a:srcRect t="554" r="2735" b="8859"/>
          <a:stretch/>
        </p:blipFill>
        <p:spPr>
          <a:xfrm>
            <a:off x="1561201" y="1746422"/>
            <a:ext cx="8818475" cy="4127156"/>
          </a:xfrm>
          <a:prstGeom prst="rect">
            <a:avLst/>
          </a:prstGeom>
        </p:spPr>
      </p:pic>
    </p:spTree>
    <p:extLst>
      <p:ext uri="{BB962C8B-B14F-4D97-AF65-F5344CB8AC3E}">
        <p14:creationId xmlns:p14="http://schemas.microsoft.com/office/powerpoint/2010/main" val="3909150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Built-in (local) Docker networks</a:t>
            </a:r>
          </a:p>
        </p:txBody>
      </p:sp>
      <p:sp>
        <p:nvSpPr>
          <p:cNvPr id="3" name="Content Placeholder 2"/>
          <p:cNvSpPr>
            <a:spLocks noGrp="1"/>
          </p:cNvSpPr>
          <p:nvPr>
            <p:ph idx="1"/>
          </p:nvPr>
        </p:nvSpPr>
        <p:spPr>
          <a:xfrm>
            <a:off x="1141413" y="2097088"/>
            <a:ext cx="9905999" cy="3541714"/>
          </a:xfrm>
        </p:spPr>
        <p:txBody>
          <a:bodyPr>
            <a:normAutofit fontScale="92500" lnSpcReduction="10000"/>
          </a:bodyPr>
          <a:lstStyle/>
          <a:p>
            <a:pPr marL="0" indent="0">
              <a:buNone/>
            </a:pPr>
            <a:r>
              <a:rPr lang="en-US" dirty="0"/>
              <a:t>The out-of-the-box install of Docker includes a few built-in network </a:t>
            </a:r>
            <a:r>
              <a:rPr lang="en-US" dirty="0" smtClean="0"/>
              <a:t>drivers, also known </a:t>
            </a:r>
            <a:r>
              <a:rPr lang="en-US" dirty="0"/>
              <a:t>as local drivers. The two most commonly used drivers are the </a:t>
            </a:r>
            <a:r>
              <a:rPr lang="en-US" b="1" dirty="0">
                <a:solidFill>
                  <a:srgbClr val="FFC000"/>
                </a:solidFill>
              </a:rPr>
              <a:t>bridge </a:t>
            </a:r>
            <a:r>
              <a:rPr lang="en-US" b="1" dirty="0" smtClean="0">
                <a:solidFill>
                  <a:srgbClr val="FFC000"/>
                </a:solidFill>
              </a:rPr>
              <a:t>network </a:t>
            </a:r>
            <a:r>
              <a:rPr lang="en-US" dirty="0"/>
              <a:t>driver and the </a:t>
            </a:r>
            <a:r>
              <a:rPr lang="en-US" b="1" dirty="0">
                <a:solidFill>
                  <a:srgbClr val="FFC000"/>
                </a:solidFill>
              </a:rPr>
              <a:t>overlay network</a:t>
            </a:r>
            <a:r>
              <a:rPr lang="en-US" dirty="0"/>
              <a:t> driver. </a:t>
            </a:r>
            <a:endParaRPr lang="en-US" dirty="0" smtClean="0"/>
          </a:p>
          <a:p>
            <a:pPr marL="0" indent="0">
              <a:buNone/>
            </a:pPr>
            <a:r>
              <a:rPr lang="en-US" dirty="0" smtClean="0"/>
              <a:t>Other </a:t>
            </a:r>
            <a:r>
              <a:rPr lang="en-US" dirty="0"/>
              <a:t>built-in drivers include </a:t>
            </a:r>
            <a:r>
              <a:rPr lang="en-US" b="1" dirty="0">
                <a:solidFill>
                  <a:srgbClr val="FFC000"/>
                </a:solidFill>
              </a:rPr>
              <a:t>none</a:t>
            </a:r>
            <a:r>
              <a:rPr lang="en-US" dirty="0"/>
              <a:t>, </a:t>
            </a:r>
            <a:r>
              <a:rPr lang="en-US" b="1" dirty="0">
                <a:solidFill>
                  <a:srgbClr val="FFC000"/>
                </a:solidFill>
              </a:rPr>
              <a:t>host</a:t>
            </a:r>
            <a:r>
              <a:rPr lang="en-US" dirty="0"/>
              <a:t>, </a:t>
            </a:r>
            <a:r>
              <a:rPr lang="en-US" dirty="0" smtClean="0"/>
              <a:t>and </a:t>
            </a:r>
            <a:r>
              <a:rPr lang="en-US" b="1" dirty="0" smtClean="0">
                <a:solidFill>
                  <a:srgbClr val="FFC000"/>
                </a:solidFill>
              </a:rPr>
              <a:t>MACVLAN</a:t>
            </a:r>
            <a:r>
              <a:rPr lang="en-US" dirty="0"/>
              <a:t>. </a:t>
            </a:r>
            <a:endParaRPr lang="en-US" dirty="0" smtClean="0"/>
          </a:p>
          <a:p>
            <a:pPr marL="0" indent="0">
              <a:buNone/>
            </a:pPr>
            <a:r>
              <a:rPr lang="en-US" dirty="0" smtClean="0"/>
              <a:t>Without you </a:t>
            </a:r>
            <a:r>
              <a:rPr lang="en-US" dirty="0"/>
              <a:t>creating </a:t>
            </a:r>
            <a:r>
              <a:rPr lang="en-US" dirty="0" smtClean="0"/>
              <a:t>any networks</a:t>
            </a:r>
            <a:r>
              <a:rPr lang="en-US" dirty="0"/>
              <a:t>, your fresh </a:t>
            </a:r>
            <a:r>
              <a:rPr lang="en-US" dirty="0" smtClean="0"/>
              <a:t>Docker install </a:t>
            </a:r>
            <a:r>
              <a:rPr lang="en-US" dirty="0"/>
              <a:t>will have a </a:t>
            </a:r>
            <a:r>
              <a:rPr lang="en-US" dirty="0" smtClean="0"/>
              <a:t>few networks </a:t>
            </a:r>
            <a:r>
              <a:rPr lang="en-US" dirty="0"/>
              <a:t>pre-created and ready to use. </a:t>
            </a:r>
            <a:endParaRPr lang="en-US" dirty="0" smtClean="0"/>
          </a:p>
          <a:p>
            <a:pPr marL="0" indent="0">
              <a:buNone/>
            </a:pPr>
            <a:r>
              <a:rPr lang="en-US" dirty="0" smtClean="0"/>
              <a:t>Using </a:t>
            </a:r>
            <a:r>
              <a:rPr lang="en-US" dirty="0"/>
              <a:t>the </a:t>
            </a:r>
            <a:r>
              <a:rPr lang="en-US" dirty="0">
                <a:solidFill>
                  <a:srgbClr val="00B0F0"/>
                </a:solidFill>
              </a:rPr>
              <a:t>network ls</a:t>
            </a:r>
            <a:r>
              <a:rPr lang="en-US" dirty="0"/>
              <a:t> command, we </a:t>
            </a:r>
            <a:r>
              <a:rPr lang="en-US" dirty="0" smtClean="0"/>
              <a:t>can </a:t>
            </a:r>
            <a:r>
              <a:rPr lang="en-US" dirty="0"/>
              <a:t>easily </a:t>
            </a:r>
            <a:r>
              <a:rPr lang="en-US" dirty="0" smtClean="0"/>
              <a:t>see the </a:t>
            </a:r>
            <a:r>
              <a:rPr lang="en-US" dirty="0"/>
              <a:t>list of pre-created networks available in the fresh installation</a:t>
            </a:r>
          </a:p>
        </p:txBody>
      </p:sp>
    </p:spTree>
    <p:extLst>
      <p:ext uri="{BB962C8B-B14F-4D97-AF65-F5344CB8AC3E}">
        <p14:creationId xmlns:p14="http://schemas.microsoft.com/office/powerpoint/2010/main" val="19224804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Pre-created networks</a:t>
            </a:r>
            <a:endParaRPr lang="en-US" dirty="0"/>
          </a:p>
        </p:txBody>
      </p:sp>
      <p:pic>
        <p:nvPicPr>
          <p:cNvPr id="4" name="Content Placeholder 3"/>
          <p:cNvPicPr>
            <a:picLocks noGrp="1" noChangeAspect="1"/>
          </p:cNvPicPr>
          <p:nvPr>
            <p:ph idx="1"/>
          </p:nvPr>
        </p:nvPicPr>
        <p:blipFill>
          <a:blip r:embed="rId2"/>
          <a:stretch>
            <a:fillRect/>
          </a:stretch>
        </p:blipFill>
        <p:spPr>
          <a:xfrm>
            <a:off x="2655524" y="1680670"/>
            <a:ext cx="6299007" cy="1632131"/>
          </a:xfrm>
          <a:prstGeom prst="rect">
            <a:avLst/>
          </a:prstGeom>
        </p:spPr>
      </p:pic>
      <p:sp>
        <p:nvSpPr>
          <p:cNvPr id="5" name="TextBox 4"/>
          <p:cNvSpPr txBox="1"/>
          <p:nvPr/>
        </p:nvSpPr>
        <p:spPr>
          <a:xfrm>
            <a:off x="1141413" y="3559152"/>
            <a:ext cx="9831387" cy="2862322"/>
          </a:xfrm>
          <a:prstGeom prst="rect">
            <a:avLst/>
          </a:prstGeom>
          <a:noFill/>
        </p:spPr>
        <p:txBody>
          <a:bodyPr wrap="square" rtlCol="0">
            <a:spAutoFit/>
          </a:bodyPr>
          <a:lstStyle/>
          <a:p>
            <a:r>
              <a:rPr lang="en-US" dirty="0"/>
              <a:t>In this list, you will notice that each network has its </a:t>
            </a:r>
            <a:r>
              <a:rPr lang="en-US" dirty="0" smtClean="0"/>
              <a:t>unique </a:t>
            </a:r>
            <a:r>
              <a:rPr lang="en-US" b="1" dirty="0" smtClean="0">
                <a:solidFill>
                  <a:srgbClr val="FFC000"/>
                </a:solidFill>
              </a:rPr>
              <a:t>network </a:t>
            </a:r>
            <a:r>
              <a:rPr lang="en-US" b="1" dirty="0">
                <a:solidFill>
                  <a:srgbClr val="FFC000"/>
                </a:solidFill>
              </a:rPr>
              <a:t>ID</a:t>
            </a:r>
            <a:r>
              <a:rPr lang="en-US" dirty="0"/>
              <a:t>, a </a:t>
            </a:r>
            <a:r>
              <a:rPr lang="en-US" b="1" dirty="0">
                <a:solidFill>
                  <a:srgbClr val="FFC000"/>
                </a:solidFill>
              </a:rPr>
              <a:t>name</a:t>
            </a:r>
            <a:r>
              <a:rPr lang="en-US" dirty="0"/>
              <a:t>, a </a:t>
            </a:r>
            <a:r>
              <a:rPr lang="en-US" b="1" dirty="0">
                <a:solidFill>
                  <a:srgbClr val="FFC000"/>
                </a:solidFill>
              </a:rPr>
              <a:t>driver</a:t>
            </a:r>
            <a:r>
              <a:rPr lang="en-US" dirty="0"/>
              <a:t> used </a:t>
            </a:r>
            <a:r>
              <a:rPr lang="en-US" dirty="0" smtClean="0"/>
              <a:t>to create </a:t>
            </a:r>
            <a:r>
              <a:rPr lang="en-US" dirty="0"/>
              <a:t>it (and that controls it), and a network </a:t>
            </a:r>
            <a:r>
              <a:rPr lang="en-US" b="1" dirty="0">
                <a:solidFill>
                  <a:srgbClr val="FFC000"/>
                </a:solidFill>
              </a:rPr>
              <a:t>scope</a:t>
            </a:r>
            <a:r>
              <a:rPr lang="en-US" dirty="0"/>
              <a:t>. </a:t>
            </a:r>
            <a:endParaRPr lang="en-US" dirty="0" smtClean="0"/>
          </a:p>
          <a:p>
            <a:r>
              <a:rPr lang="en-US" dirty="0" smtClean="0"/>
              <a:t>Don't </a:t>
            </a:r>
            <a:r>
              <a:rPr lang="en-US" dirty="0"/>
              <a:t>confuse a scope of local with </a:t>
            </a:r>
            <a:r>
              <a:rPr lang="en-US" dirty="0" smtClean="0"/>
              <a:t>the category </a:t>
            </a:r>
            <a:r>
              <a:rPr lang="en-US" dirty="0"/>
              <a:t>of driver, which is also local. The local category is used to differentiate the </a:t>
            </a:r>
            <a:r>
              <a:rPr lang="en-US" dirty="0" smtClean="0"/>
              <a:t>driver's origin </a:t>
            </a:r>
            <a:r>
              <a:rPr lang="en-US" dirty="0"/>
              <a:t>from third-party drivers that have a category of remote. </a:t>
            </a:r>
            <a:endParaRPr lang="en-US" dirty="0" smtClean="0"/>
          </a:p>
          <a:p>
            <a:r>
              <a:rPr lang="en-US" b="1" dirty="0" smtClean="0"/>
              <a:t>A </a:t>
            </a:r>
            <a:r>
              <a:rPr lang="en-US" b="1" dirty="0"/>
              <a:t>scope value of </a:t>
            </a:r>
            <a:r>
              <a:rPr lang="en-US" b="1" dirty="0" smtClean="0"/>
              <a:t>local indicates </a:t>
            </a:r>
            <a:r>
              <a:rPr lang="en-US" b="1" dirty="0"/>
              <a:t>that the limit of communication for the network is bound to within the </a:t>
            </a:r>
            <a:r>
              <a:rPr lang="en-US" b="1" dirty="0" smtClean="0"/>
              <a:t>local Docker </a:t>
            </a:r>
            <a:r>
              <a:rPr lang="en-US" b="1" dirty="0"/>
              <a:t>host. </a:t>
            </a:r>
            <a:endParaRPr lang="en-US" b="1" dirty="0" smtClean="0"/>
          </a:p>
          <a:p>
            <a:r>
              <a:rPr lang="en-US" dirty="0" smtClean="0"/>
              <a:t>To </a:t>
            </a:r>
            <a:r>
              <a:rPr lang="en-US" dirty="0"/>
              <a:t>clarify, if two Docker hosts, </a:t>
            </a:r>
            <a:r>
              <a:rPr lang="en-US" dirty="0" smtClean="0"/>
              <a:t>Node1 </a:t>
            </a:r>
            <a:r>
              <a:rPr lang="en-US" dirty="0"/>
              <a:t>and </a:t>
            </a:r>
            <a:r>
              <a:rPr lang="en-US" dirty="0" smtClean="0"/>
              <a:t>Node2</a:t>
            </a:r>
            <a:r>
              <a:rPr lang="en-US" dirty="0"/>
              <a:t>, both contain a network that has </a:t>
            </a:r>
            <a:r>
              <a:rPr lang="en-US" dirty="0" smtClean="0"/>
              <a:t>the scope </a:t>
            </a:r>
            <a:r>
              <a:rPr lang="en-US" dirty="0"/>
              <a:t>of local, containers on </a:t>
            </a:r>
            <a:r>
              <a:rPr lang="en-US" dirty="0" smtClean="0"/>
              <a:t>Node1 </a:t>
            </a:r>
            <a:r>
              <a:rPr lang="en-US" dirty="0"/>
              <a:t>will never be able to communicate directly with </a:t>
            </a:r>
            <a:r>
              <a:rPr lang="en-US" dirty="0" smtClean="0"/>
              <a:t>containers on Node2, </a:t>
            </a:r>
            <a:r>
              <a:rPr lang="en-US" dirty="0"/>
              <a:t>even if they use the same driver and the networks have the same name. </a:t>
            </a:r>
            <a:endParaRPr lang="en-US" dirty="0" smtClean="0"/>
          </a:p>
          <a:p>
            <a:r>
              <a:rPr lang="en-US" dirty="0" smtClean="0"/>
              <a:t>The other network scope </a:t>
            </a:r>
            <a:r>
              <a:rPr lang="en-US" dirty="0"/>
              <a:t>value is swarm, which we'll talk more about shortly.</a:t>
            </a:r>
          </a:p>
        </p:txBody>
      </p:sp>
    </p:spTree>
    <p:extLst>
      <p:ext uri="{BB962C8B-B14F-4D97-AF65-F5344CB8AC3E}">
        <p14:creationId xmlns:p14="http://schemas.microsoft.com/office/powerpoint/2010/main" val="33409749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Pre-created networks are different</a:t>
            </a:r>
            <a:endParaRPr lang="en-US" dirty="0"/>
          </a:p>
        </p:txBody>
      </p:sp>
      <p:sp>
        <p:nvSpPr>
          <p:cNvPr id="3" name="Content Placeholder 2"/>
          <p:cNvSpPr>
            <a:spLocks noGrp="1"/>
          </p:cNvSpPr>
          <p:nvPr>
            <p:ph idx="1"/>
          </p:nvPr>
        </p:nvSpPr>
        <p:spPr/>
        <p:txBody>
          <a:bodyPr>
            <a:normAutofit/>
          </a:bodyPr>
          <a:lstStyle/>
          <a:p>
            <a:pPr marL="0" indent="0">
              <a:buNone/>
            </a:pPr>
            <a:r>
              <a:rPr lang="en-US" sz="2800" dirty="0"/>
              <a:t>The pre-created networks that are found in all deployments of Docker </a:t>
            </a:r>
            <a:r>
              <a:rPr lang="en-US" sz="2800" dirty="0" smtClean="0"/>
              <a:t>are special </a:t>
            </a:r>
            <a:r>
              <a:rPr lang="en-US" sz="2800" dirty="0"/>
              <a:t>in that they cannot be removed. </a:t>
            </a:r>
            <a:endParaRPr lang="en-US" sz="2800" dirty="0" smtClean="0"/>
          </a:p>
          <a:p>
            <a:pPr marL="0" indent="0">
              <a:buNone/>
            </a:pPr>
            <a:r>
              <a:rPr lang="en-US" sz="2800" dirty="0" smtClean="0"/>
              <a:t>It </a:t>
            </a:r>
            <a:r>
              <a:rPr lang="en-US" sz="2800" dirty="0"/>
              <a:t>is not necessary to </a:t>
            </a:r>
            <a:r>
              <a:rPr lang="en-US" sz="2800" dirty="0" smtClean="0"/>
              <a:t>attach containers </a:t>
            </a:r>
            <a:r>
              <a:rPr lang="en-US" sz="2800" dirty="0"/>
              <a:t>to any of them, but attempts to remove </a:t>
            </a:r>
            <a:r>
              <a:rPr lang="en-US" sz="2800" dirty="0" smtClean="0"/>
              <a:t>the networks </a:t>
            </a:r>
            <a:r>
              <a:rPr lang="en-US" sz="2800" dirty="0"/>
              <a:t>with the </a:t>
            </a:r>
            <a:r>
              <a:rPr lang="en-US" sz="2800" dirty="0" err="1" smtClean="0">
                <a:solidFill>
                  <a:srgbClr val="00B0F0"/>
                </a:solidFill>
              </a:rPr>
              <a:t>docker</a:t>
            </a:r>
            <a:r>
              <a:rPr lang="en-US" sz="2800" dirty="0" smtClean="0">
                <a:solidFill>
                  <a:srgbClr val="00B0F0"/>
                </a:solidFill>
              </a:rPr>
              <a:t> network </a:t>
            </a:r>
            <a:r>
              <a:rPr lang="en-US" sz="2800" dirty="0" err="1">
                <a:solidFill>
                  <a:srgbClr val="00B0F0"/>
                </a:solidFill>
              </a:rPr>
              <a:t>rm</a:t>
            </a:r>
            <a:r>
              <a:rPr lang="en-US" sz="2800" dirty="0">
                <a:solidFill>
                  <a:srgbClr val="00B0F0"/>
                </a:solidFill>
              </a:rPr>
              <a:t> </a:t>
            </a:r>
            <a:r>
              <a:rPr lang="en-US" sz="2800" dirty="0"/>
              <a:t>command will always result in an error.</a:t>
            </a:r>
          </a:p>
        </p:txBody>
      </p:sp>
    </p:spTree>
    <p:extLst>
      <p:ext uri="{BB962C8B-B14F-4D97-AF65-F5344CB8AC3E}">
        <p14:creationId xmlns:p14="http://schemas.microsoft.com/office/powerpoint/2010/main" val="11343760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host network driver</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a:t>There are three built-in network drivers that have a scope of local: </a:t>
            </a:r>
            <a:r>
              <a:rPr lang="en-US" b="1" dirty="0">
                <a:solidFill>
                  <a:srgbClr val="FFC000"/>
                </a:solidFill>
              </a:rPr>
              <a:t>bridge</a:t>
            </a:r>
            <a:r>
              <a:rPr lang="en-US" dirty="0"/>
              <a:t>, </a:t>
            </a:r>
            <a:r>
              <a:rPr lang="en-US" b="1" dirty="0">
                <a:solidFill>
                  <a:srgbClr val="FFC000"/>
                </a:solidFill>
              </a:rPr>
              <a:t>host</a:t>
            </a:r>
            <a:r>
              <a:rPr lang="en-US" dirty="0"/>
              <a:t>, and </a:t>
            </a:r>
            <a:r>
              <a:rPr lang="en-US" b="1" dirty="0">
                <a:solidFill>
                  <a:srgbClr val="FFC000"/>
                </a:solidFill>
              </a:rPr>
              <a:t>none</a:t>
            </a:r>
            <a:r>
              <a:rPr lang="en-US" dirty="0"/>
              <a:t>.</a:t>
            </a:r>
          </a:p>
          <a:p>
            <a:pPr marL="0" indent="0">
              <a:buNone/>
            </a:pPr>
            <a:r>
              <a:rPr lang="en-US" dirty="0"/>
              <a:t>The </a:t>
            </a:r>
            <a:r>
              <a:rPr lang="en-US" b="1" dirty="0">
                <a:solidFill>
                  <a:srgbClr val="FFC000"/>
                </a:solidFill>
              </a:rPr>
              <a:t>host network driver</a:t>
            </a:r>
            <a:r>
              <a:rPr lang="en-US" dirty="0"/>
              <a:t> leverages the networking stack of the Docker host, </a:t>
            </a:r>
            <a:r>
              <a:rPr lang="en-US" dirty="0" smtClean="0"/>
              <a:t>essentially bypassing </a:t>
            </a:r>
            <a:r>
              <a:rPr lang="en-US" dirty="0"/>
              <a:t>the networking of Docker. </a:t>
            </a:r>
            <a:endParaRPr lang="en-US" dirty="0" smtClean="0"/>
          </a:p>
          <a:p>
            <a:pPr marL="0" indent="0">
              <a:buNone/>
            </a:pPr>
            <a:r>
              <a:rPr lang="en-US" dirty="0" smtClean="0"/>
              <a:t>All </a:t>
            </a:r>
            <a:r>
              <a:rPr lang="en-US" dirty="0"/>
              <a:t>containers on the host network are able </a:t>
            </a:r>
            <a:r>
              <a:rPr lang="en-US" dirty="0" smtClean="0"/>
              <a:t>to communicate </a:t>
            </a:r>
            <a:r>
              <a:rPr lang="en-US" dirty="0"/>
              <a:t>with each other through the host's interfaces. </a:t>
            </a:r>
            <a:endParaRPr lang="en-US" dirty="0" smtClean="0"/>
          </a:p>
          <a:p>
            <a:pPr marL="0" indent="0">
              <a:buNone/>
            </a:pPr>
            <a:r>
              <a:rPr lang="en-US" dirty="0" smtClean="0"/>
              <a:t>A </a:t>
            </a:r>
            <a:r>
              <a:rPr lang="en-US" dirty="0"/>
              <a:t>significant limitation to </a:t>
            </a:r>
            <a:r>
              <a:rPr lang="en-US" dirty="0" smtClean="0"/>
              <a:t>using the </a:t>
            </a:r>
            <a:r>
              <a:rPr lang="en-US" dirty="0"/>
              <a:t>host network driver is that each port can only be used by a single container. That is, </a:t>
            </a:r>
            <a:r>
              <a:rPr lang="en-US" dirty="0" smtClean="0"/>
              <a:t>for example</a:t>
            </a:r>
            <a:r>
              <a:rPr lang="en-US" dirty="0"/>
              <a:t>, you cannot run two </a:t>
            </a:r>
            <a:r>
              <a:rPr lang="en-US" dirty="0" err="1"/>
              <a:t>nginx</a:t>
            </a:r>
            <a:r>
              <a:rPr lang="en-US" dirty="0"/>
              <a:t> containers that are both bound to port 80. </a:t>
            </a:r>
            <a:endParaRPr lang="en-US" dirty="0" smtClean="0"/>
          </a:p>
          <a:p>
            <a:pPr marL="0" indent="0">
              <a:buNone/>
            </a:pPr>
            <a:r>
              <a:rPr lang="en-US" dirty="0" smtClean="0"/>
              <a:t>As </a:t>
            </a:r>
            <a:r>
              <a:rPr lang="en-US" dirty="0"/>
              <a:t>you </a:t>
            </a:r>
            <a:r>
              <a:rPr lang="en-US" dirty="0" smtClean="0"/>
              <a:t>may have </a:t>
            </a:r>
            <a:r>
              <a:rPr lang="en-US" dirty="0"/>
              <a:t>guessed because the host driver leverages the network of the host it is running on</a:t>
            </a:r>
            <a:r>
              <a:rPr lang="en-US" dirty="0" smtClean="0"/>
              <a:t>, each </a:t>
            </a:r>
            <a:r>
              <a:rPr lang="en-US" dirty="0"/>
              <a:t>Docker host can only have one network using the host driver:</a:t>
            </a:r>
          </a:p>
        </p:txBody>
      </p:sp>
    </p:spTree>
    <p:extLst>
      <p:ext uri="{BB962C8B-B14F-4D97-AF65-F5344CB8AC3E}">
        <p14:creationId xmlns:p14="http://schemas.microsoft.com/office/powerpoint/2010/main" val="40144425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none network driver</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Next there is the </a:t>
            </a:r>
            <a:r>
              <a:rPr lang="en-US" dirty="0"/>
              <a:t>null or </a:t>
            </a:r>
            <a:r>
              <a:rPr lang="en-US" b="1" dirty="0">
                <a:solidFill>
                  <a:srgbClr val="FFC000"/>
                </a:solidFill>
              </a:rPr>
              <a:t>none network</a:t>
            </a:r>
            <a:r>
              <a:rPr lang="en-US" dirty="0"/>
              <a:t>. </a:t>
            </a:r>
            <a:endParaRPr lang="en-US" dirty="0" smtClean="0"/>
          </a:p>
          <a:p>
            <a:pPr marL="0" indent="0">
              <a:buNone/>
            </a:pPr>
            <a:r>
              <a:rPr lang="en-US" dirty="0" smtClean="0"/>
              <a:t>Using </a:t>
            </a:r>
            <a:r>
              <a:rPr lang="en-US" dirty="0"/>
              <a:t>the null network driver creates a network </a:t>
            </a:r>
            <a:r>
              <a:rPr lang="en-US" dirty="0" smtClean="0"/>
              <a:t>that when </a:t>
            </a:r>
            <a:r>
              <a:rPr lang="en-US" dirty="0"/>
              <a:t>a container is connected to it provides a full network stack but does not configure </a:t>
            </a:r>
            <a:r>
              <a:rPr lang="en-US" dirty="0" smtClean="0"/>
              <a:t>any interfaces </a:t>
            </a:r>
            <a:r>
              <a:rPr lang="en-US" dirty="0"/>
              <a:t>within the container. </a:t>
            </a:r>
            <a:endParaRPr lang="en-US" dirty="0" smtClean="0"/>
          </a:p>
          <a:p>
            <a:pPr marL="0" indent="0">
              <a:buNone/>
            </a:pPr>
            <a:r>
              <a:rPr lang="en-US" dirty="0" smtClean="0"/>
              <a:t>This </a:t>
            </a:r>
            <a:r>
              <a:rPr lang="en-US" dirty="0"/>
              <a:t>renders the container completely isolated. </a:t>
            </a:r>
            <a:endParaRPr lang="en-US" dirty="0" smtClean="0"/>
          </a:p>
          <a:p>
            <a:pPr marL="0" indent="0">
              <a:buNone/>
            </a:pPr>
            <a:r>
              <a:rPr lang="en-US" dirty="0" smtClean="0"/>
              <a:t>This driver is </a:t>
            </a:r>
            <a:r>
              <a:rPr lang="en-US" dirty="0"/>
              <a:t>provided mainly for backward-compatibility purposes, and like the host driver, only </a:t>
            </a:r>
            <a:r>
              <a:rPr lang="en-US" dirty="0" smtClean="0"/>
              <a:t>one network </a:t>
            </a:r>
            <a:r>
              <a:rPr lang="en-US" dirty="0"/>
              <a:t>of the null type can be created on a Docker host</a:t>
            </a:r>
          </a:p>
        </p:txBody>
      </p:sp>
    </p:spTree>
    <p:extLst>
      <p:ext uri="{BB962C8B-B14F-4D97-AF65-F5344CB8AC3E}">
        <p14:creationId xmlns:p14="http://schemas.microsoft.com/office/powerpoint/2010/main" val="8868131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bridge network driver</a:t>
            </a:r>
            <a:endParaRPr lang="en-US" dirty="0"/>
          </a:p>
        </p:txBody>
      </p:sp>
      <p:sp>
        <p:nvSpPr>
          <p:cNvPr id="3" name="Content Placeholder 2"/>
          <p:cNvSpPr>
            <a:spLocks noGrp="1"/>
          </p:cNvSpPr>
          <p:nvPr>
            <p:ph idx="1"/>
          </p:nvPr>
        </p:nvSpPr>
        <p:spPr/>
        <p:txBody>
          <a:bodyPr>
            <a:normAutofit fontScale="85000" lnSpcReduction="10000"/>
          </a:bodyPr>
          <a:lstStyle/>
          <a:p>
            <a:pPr marL="0" indent="0">
              <a:buNone/>
            </a:pPr>
            <a:r>
              <a:rPr lang="en-US" dirty="0"/>
              <a:t>The third network driver with a scope of local is the </a:t>
            </a:r>
            <a:r>
              <a:rPr lang="en-US" b="1" dirty="0">
                <a:solidFill>
                  <a:srgbClr val="FFC000"/>
                </a:solidFill>
              </a:rPr>
              <a:t>bridge driver</a:t>
            </a:r>
            <a:r>
              <a:rPr lang="en-US" dirty="0"/>
              <a:t>. </a:t>
            </a:r>
            <a:endParaRPr lang="en-US" dirty="0" smtClean="0"/>
          </a:p>
          <a:p>
            <a:pPr marL="0" indent="0">
              <a:buNone/>
            </a:pPr>
            <a:r>
              <a:rPr lang="en-US" dirty="0" smtClean="0"/>
              <a:t>Bridge </a:t>
            </a:r>
            <a:r>
              <a:rPr lang="en-US" dirty="0"/>
              <a:t>networks are </a:t>
            </a:r>
            <a:r>
              <a:rPr lang="en-US" dirty="0" smtClean="0"/>
              <a:t>the most </a:t>
            </a:r>
            <a:r>
              <a:rPr lang="en-US" dirty="0"/>
              <a:t>common type. Any containers attached to the same bridge network are able </a:t>
            </a:r>
            <a:r>
              <a:rPr lang="en-US" dirty="0" smtClean="0"/>
              <a:t>to communicate </a:t>
            </a:r>
            <a:r>
              <a:rPr lang="en-US" dirty="0"/>
              <a:t>with one another. </a:t>
            </a:r>
            <a:endParaRPr lang="en-US" dirty="0" smtClean="0"/>
          </a:p>
          <a:p>
            <a:pPr marL="0" indent="0">
              <a:buNone/>
            </a:pPr>
            <a:r>
              <a:rPr lang="en-US" dirty="0" smtClean="0"/>
              <a:t>A </a:t>
            </a:r>
            <a:r>
              <a:rPr lang="en-US" dirty="0"/>
              <a:t>Docker host can have more than one network </a:t>
            </a:r>
            <a:r>
              <a:rPr lang="en-US" dirty="0" smtClean="0"/>
              <a:t>created with </a:t>
            </a:r>
            <a:r>
              <a:rPr lang="en-US" dirty="0"/>
              <a:t>the bridge driver. However, containers attached to one bridge network are unable </a:t>
            </a:r>
            <a:r>
              <a:rPr lang="en-US" dirty="0" smtClean="0"/>
              <a:t>to communicate </a:t>
            </a:r>
            <a:r>
              <a:rPr lang="en-US" dirty="0"/>
              <a:t>with containers on a different bridge network, even if the networks are on </a:t>
            </a:r>
            <a:r>
              <a:rPr lang="en-US" dirty="0" smtClean="0"/>
              <a:t>the same </a:t>
            </a:r>
            <a:r>
              <a:rPr lang="en-US" dirty="0"/>
              <a:t>Docker host. </a:t>
            </a:r>
            <a:endParaRPr lang="en-US" dirty="0" smtClean="0"/>
          </a:p>
          <a:p>
            <a:pPr marL="0" indent="0">
              <a:buNone/>
            </a:pPr>
            <a:r>
              <a:rPr lang="en-US" dirty="0" smtClean="0"/>
              <a:t>Note </a:t>
            </a:r>
            <a:r>
              <a:rPr lang="en-US" dirty="0"/>
              <a:t>that there are slight feature differences between the built-in </a:t>
            </a:r>
            <a:r>
              <a:rPr lang="en-US" dirty="0" smtClean="0"/>
              <a:t>bridge network </a:t>
            </a:r>
            <a:r>
              <a:rPr lang="en-US" dirty="0"/>
              <a:t>and any user-created bridge networks. It is best practice to create your own </a:t>
            </a:r>
            <a:r>
              <a:rPr lang="en-US" dirty="0" smtClean="0"/>
              <a:t>bridge networks </a:t>
            </a:r>
            <a:r>
              <a:rPr lang="en-US" dirty="0"/>
              <a:t>and utilize them instead of the using the built-in bridge network</a:t>
            </a:r>
            <a:r>
              <a:rPr lang="en-US" dirty="0" smtClean="0"/>
              <a:t>.</a:t>
            </a:r>
            <a:endParaRPr lang="en-US" dirty="0"/>
          </a:p>
        </p:txBody>
      </p:sp>
    </p:spTree>
    <p:extLst>
      <p:ext uri="{BB962C8B-B14F-4D97-AF65-F5344CB8AC3E}">
        <p14:creationId xmlns:p14="http://schemas.microsoft.com/office/powerpoint/2010/main" val="19490461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Networks with swarm scope</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a:t>In addition to the drivers that create networks with </a:t>
            </a:r>
            <a:r>
              <a:rPr lang="en-US" b="1" dirty="0">
                <a:solidFill>
                  <a:srgbClr val="FFC000"/>
                </a:solidFill>
              </a:rPr>
              <a:t>local scope</a:t>
            </a:r>
            <a:r>
              <a:rPr lang="en-US" dirty="0"/>
              <a:t>, there are built-in </a:t>
            </a:r>
            <a:r>
              <a:rPr lang="en-US" dirty="0" smtClean="0"/>
              <a:t>network drivers </a:t>
            </a:r>
            <a:r>
              <a:rPr lang="en-US" dirty="0"/>
              <a:t>that create networks with </a:t>
            </a:r>
            <a:r>
              <a:rPr lang="en-US" b="1" dirty="0">
                <a:solidFill>
                  <a:srgbClr val="FFC000"/>
                </a:solidFill>
              </a:rPr>
              <a:t>swarm scope</a:t>
            </a:r>
            <a:r>
              <a:rPr lang="en-US" dirty="0"/>
              <a:t>. </a:t>
            </a:r>
            <a:endParaRPr lang="en-US" dirty="0" smtClean="0"/>
          </a:p>
          <a:p>
            <a:pPr marL="0" indent="0">
              <a:buNone/>
            </a:pPr>
            <a:r>
              <a:rPr lang="en-US" dirty="0" smtClean="0"/>
              <a:t>Such </a:t>
            </a:r>
            <a:r>
              <a:rPr lang="en-US" dirty="0"/>
              <a:t>networks will span all the hosts in </a:t>
            </a:r>
            <a:r>
              <a:rPr lang="en-US" dirty="0" smtClean="0"/>
              <a:t>a swarm </a:t>
            </a:r>
            <a:r>
              <a:rPr lang="en-US" dirty="0"/>
              <a:t>and allow containers attached to them to communicate in spite of running </a:t>
            </a:r>
            <a:r>
              <a:rPr lang="en-US" dirty="0" smtClean="0"/>
              <a:t>on different </a:t>
            </a:r>
            <a:r>
              <a:rPr lang="en-US" dirty="0"/>
              <a:t>Docker hosts. </a:t>
            </a:r>
            <a:endParaRPr lang="en-US" dirty="0" smtClean="0"/>
          </a:p>
          <a:p>
            <a:pPr marL="0" indent="0">
              <a:buNone/>
            </a:pPr>
            <a:r>
              <a:rPr lang="en-US" dirty="0" smtClean="0"/>
              <a:t>Networks </a:t>
            </a:r>
            <a:r>
              <a:rPr lang="en-US" dirty="0"/>
              <a:t>that have </a:t>
            </a:r>
            <a:r>
              <a:rPr lang="en-US" dirty="0" smtClean="0"/>
              <a:t>swarm scope </a:t>
            </a:r>
            <a:r>
              <a:rPr lang="en-US" dirty="0"/>
              <a:t>requires Docker swarm mode. In fact, when you initialize a Docker host into </a:t>
            </a:r>
            <a:r>
              <a:rPr lang="en-US" dirty="0" smtClean="0"/>
              <a:t>swarm mode</a:t>
            </a:r>
            <a:r>
              <a:rPr lang="en-US" dirty="0"/>
              <a:t>, a special new network is created for you that has swarm scope. This swarm </a:t>
            </a:r>
            <a:r>
              <a:rPr lang="en-US" dirty="0" smtClean="0"/>
              <a:t>scope network </a:t>
            </a:r>
            <a:r>
              <a:rPr lang="en-US" dirty="0"/>
              <a:t>is named </a:t>
            </a:r>
            <a:r>
              <a:rPr lang="en-US" b="1" dirty="0">
                <a:solidFill>
                  <a:srgbClr val="FFC000"/>
                </a:solidFill>
              </a:rPr>
              <a:t>ingress</a:t>
            </a:r>
            <a:r>
              <a:rPr lang="en-US" dirty="0"/>
              <a:t> and is created using the built-in overlay driver. This network </a:t>
            </a:r>
            <a:r>
              <a:rPr lang="en-US" dirty="0" smtClean="0"/>
              <a:t>is vital </a:t>
            </a:r>
            <a:r>
              <a:rPr lang="en-US" dirty="0"/>
              <a:t>to the load balancing feature of swarm mode that saw used in </a:t>
            </a:r>
            <a:r>
              <a:rPr lang="en-US" dirty="0" smtClean="0"/>
              <a:t>the session on </a:t>
            </a:r>
            <a:r>
              <a:rPr lang="en-US" dirty="0"/>
              <a:t>Docker Swarm. </a:t>
            </a:r>
            <a:endParaRPr lang="en-US" dirty="0" smtClean="0"/>
          </a:p>
          <a:p>
            <a:pPr marL="0" indent="0">
              <a:buNone/>
            </a:pPr>
            <a:r>
              <a:rPr lang="en-US" dirty="0" smtClean="0"/>
              <a:t>There's </a:t>
            </a:r>
            <a:r>
              <a:rPr lang="en-US" dirty="0"/>
              <a:t>also a new </a:t>
            </a:r>
            <a:r>
              <a:rPr lang="en-US" dirty="0" smtClean="0"/>
              <a:t>bridge network </a:t>
            </a:r>
            <a:r>
              <a:rPr lang="en-US" dirty="0"/>
              <a:t>created in the </a:t>
            </a:r>
            <a:r>
              <a:rPr lang="en-US" dirty="0">
                <a:solidFill>
                  <a:srgbClr val="00B0F0"/>
                </a:solidFill>
              </a:rPr>
              <a:t>swarm </a:t>
            </a:r>
            <a:r>
              <a:rPr lang="en-US" dirty="0" err="1">
                <a:solidFill>
                  <a:srgbClr val="00B0F0"/>
                </a:solidFill>
              </a:rPr>
              <a:t>init</a:t>
            </a:r>
            <a:r>
              <a:rPr lang="en-US" dirty="0"/>
              <a:t>, named </a:t>
            </a:r>
            <a:r>
              <a:rPr lang="en-US" b="1" dirty="0" err="1" smtClean="0">
                <a:solidFill>
                  <a:srgbClr val="FFC000"/>
                </a:solidFill>
              </a:rPr>
              <a:t>docker_gwbridge</a:t>
            </a:r>
            <a:r>
              <a:rPr lang="en-US" dirty="0" smtClean="0"/>
              <a:t>. </a:t>
            </a:r>
            <a:r>
              <a:rPr lang="en-US" dirty="0"/>
              <a:t>This network is used </a:t>
            </a:r>
            <a:r>
              <a:rPr lang="en-US" dirty="0" smtClean="0"/>
              <a:t>by swarm </a:t>
            </a:r>
            <a:r>
              <a:rPr lang="en-US" dirty="0"/>
              <a:t>to communicate outward, kind of like a default gateway.</a:t>
            </a:r>
          </a:p>
        </p:txBody>
      </p:sp>
    </p:spTree>
    <p:extLst>
      <p:ext uri="{BB962C8B-B14F-4D97-AF65-F5344CB8AC3E}">
        <p14:creationId xmlns:p14="http://schemas.microsoft.com/office/powerpoint/2010/main" val="23473725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overlay </a:t>
            </a:r>
            <a:r>
              <a:rPr lang="en-US" dirty="0" smtClean="0"/>
              <a:t>network driver</a:t>
            </a:r>
            <a:endParaRPr lang="en-US" dirty="0"/>
          </a:p>
        </p:txBody>
      </p:sp>
      <p:sp>
        <p:nvSpPr>
          <p:cNvPr id="3" name="Content Placeholder 2"/>
          <p:cNvSpPr>
            <a:spLocks noGrp="1"/>
          </p:cNvSpPr>
          <p:nvPr>
            <p:ph idx="1"/>
          </p:nvPr>
        </p:nvSpPr>
        <p:spPr>
          <a:xfrm>
            <a:off x="1141413" y="1771691"/>
            <a:ext cx="9905999" cy="4662059"/>
          </a:xfrm>
        </p:spPr>
        <p:txBody>
          <a:bodyPr>
            <a:normAutofit fontScale="77500" lnSpcReduction="20000"/>
          </a:bodyPr>
          <a:lstStyle/>
          <a:p>
            <a:pPr marL="0" indent="0">
              <a:buNone/>
            </a:pPr>
            <a:r>
              <a:rPr lang="en-US" dirty="0"/>
              <a:t>Using the overlay driver allows you to create networks that span Docker hosts. </a:t>
            </a:r>
            <a:endParaRPr lang="en-US" dirty="0" smtClean="0"/>
          </a:p>
          <a:p>
            <a:pPr marL="0" indent="0">
              <a:buNone/>
            </a:pPr>
            <a:r>
              <a:rPr lang="en-US" dirty="0" smtClean="0"/>
              <a:t>These are layer </a:t>
            </a:r>
            <a:r>
              <a:rPr lang="en-US" dirty="0"/>
              <a:t>2 networks. There is a lot of network plumbing that gets laid down behind the </a:t>
            </a:r>
            <a:r>
              <a:rPr lang="en-US" dirty="0" smtClean="0"/>
              <a:t>scenes when </a:t>
            </a:r>
            <a:r>
              <a:rPr lang="en-US" dirty="0"/>
              <a:t>you create an overlay network. Each host in the swarm gets a network sandbox </a:t>
            </a:r>
            <a:r>
              <a:rPr lang="en-US" dirty="0" smtClean="0"/>
              <a:t>with a </a:t>
            </a:r>
            <a:r>
              <a:rPr lang="en-US" dirty="0"/>
              <a:t>network stack. Within that sandbox, a bridge is created and named br0. Then, a </a:t>
            </a:r>
            <a:r>
              <a:rPr lang="en-US" dirty="0" smtClean="0"/>
              <a:t>VXLAN tunnel </a:t>
            </a:r>
            <a:r>
              <a:rPr lang="en-US" dirty="0"/>
              <a:t>endpoint is created and attached to bridge br0. </a:t>
            </a:r>
            <a:endParaRPr lang="en-US" dirty="0" smtClean="0"/>
          </a:p>
          <a:p>
            <a:pPr marL="0" indent="0">
              <a:buNone/>
            </a:pPr>
            <a:r>
              <a:rPr lang="en-US" dirty="0" smtClean="0"/>
              <a:t>Once </a:t>
            </a:r>
            <a:r>
              <a:rPr lang="en-US" dirty="0"/>
              <a:t>all of the swarm hosts have </a:t>
            </a:r>
            <a:r>
              <a:rPr lang="en-US" dirty="0" smtClean="0"/>
              <a:t>the tunnel </a:t>
            </a:r>
            <a:r>
              <a:rPr lang="en-US" dirty="0"/>
              <a:t>endpoint created, a VXLAN tunnel is created that connects all of the </a:t>
            </a:r>
            <a:r>
              <a:rPr lang="en-US" dirty="0" smtClean="0"/>
              <a:t>endpoints together</a:t>
            </a:r>
            <a:r>
              <a:rPr lang="en-US" dirty="0"/>
              <a:t>. This tunnel is actually what we see as the overlay network. </a:t>
            </a:r>
            <a:endParaRPr lang="en-US" dirty="0" smtClean="0"/>
          </a:p>
          <a:p>
            <a:pPr marL="0" indent="0">
              <a:buNone/>
            </a:pPr>
            <a:r>
              <a:rPr lang="en-US" dirty="0" smtClean="0"/>
              <a:t>When </a:t>
            </a:r>
            <a:r>
              <a:rPr lang="en-US" dirty="0"/>
              <a:t>containers </a:t>
            </a:r>
            <a:r>
              <a:rPr lang="en-US" dirty="0" smtClean="0"/>
              <a:t>are attached </a:t>
            </a:r>
            <a:r>
              <a:rPr lang="en-US" dirty="0"/>
              <a:t>to the overlay network, they get an IP address assigned from the overlay's subnet</a:t>
            </a:r>
            <a:r>
              <a:rPr lang="en-US" dirty="0" smtClean="0"/>
              <a:t>, and </a:t>
            </a:r>
            <a:r>
              <a:rPr lang="en-US" dirty="0"/>
              <a:t>all communications between containers on that network are carried out via the overlay</a:t>
            </a:r>
            <a:r>
              <a:rPr lang="en-US" dirty="0" smtClean="0"/>
              <a:t>. </a:t>
            </a:r>
          </a:p>
          <a:p>
            <a:pPr marL="0" indent="0">
              <a:buNone/>
            </a:pPr>
            <a:r>
              <a:rPr lang="en-US" dirty="0" smtClean="0"/>
              <a:t>Of </a:t>
            </a:r>
            <a:r>
              <a:rPr lang="en-US" dirty="0"/>
              <a:t>course, behind the scenes that communication traffic is passing through the </a:t>
            </a:r>
            <a:r>
              <a:rPr lang="en-US" dirty="0" smtClean="0"/>
              <a:t>VXLAN endpoints</a:t>
            </a:r>
            <a:r>
              <a:rPr lang="en-US" dirty="0"/>
              <a:t>, going across the Docker hosts network, and any routers connecting the host </a:t>
            </a:r>
            <a:r>
              <a:rPr lang="en-US" dirty="0" smtClean="0"/>
              <a:t>to the </a:t>
            </a:r>
            <a:r>
              <a:rPr lang="en-US" dirty="0"/>
              <a:t>networks of the other Docker hosts. But, you never have to worry about all the </a:t>
            </a:r>
            <a:r>
              <a:rPr lang="en-US" dirty="0" smtClean="0"/>
              <a:t>behind the scenes </a:t>
            </a:r>
            <a:r>
              <a:rPr lang="en-US" dirty="0"/>
              <a:t>stuff. Just create an overlay network, attach your containers to it, and </a:t>
            </a:r>
            <a:r>
              <a:rPr lang="en-US" dirty="0" smtClean="0"/>
              <a:t>you're golden</a:t>
            </a:r>
            <a:r>
              <a:rPr lang="en-US" dirty="0"/>
              <a:t>.</a:t>
            </a:r>
          </a:p>
        </p:txBody>
      </p:sp>
    </p:spTree>
    <p:extLst>
      <p:ext uri="{BB962C8B-B14F-4D97-AF65-F5344CB8AC3E}">
        <p14:creationId xmlns:p14="http://schemas.microsoft.com/office/powerpoint/2010/main" val="2554316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03813" y="609601"/>
            <a:ext cx="5934508" cy="1639886"/>
          </a:xfrm>
        </p:spPr>
        <p:txBody>
          <a:bodyPr/>
          <a:lstStyle/>
          <a:p>
            <a:r>
              <a:rPr lang="en-US" dirty="0"/>
              <a:t>reasons you might want to use this book to learn Docker</a:t>
            </a:r>
          </a:p>
        </p:txBody>
      </p:sp>
      <p:sp>
        <p:nvSpPr>
          <p:cNvPr id="4" name="Text Placeholder 3"/>
          <p:cNvSpPr>
            <a:spLocks noGrp="1"/>
          </p:cNvSpPr>
          <p:nvPr>
            <p:ph type="body" sz="half" idx="2"/>
          </p:nvPr>
        </p:nvSpPr>
        <p:spPr>
          <a:xfrm>
            <a:off x="5103813" y="2278288"/>
            <a:ext cx="5934511" cy="3541714"/>
          </a:xfrm>
        </p:spPr>
        <p:txBody>
          <a:bodyPr>
            <a:noAutofit/>
          </a:bodyPr>
          <a:lstStyle/>
          <a:p>
            <a:pPr marL="285750" indent="-285750">
              <a:buFont typeface="Arial" panose="020B0604020202020204" pitchFamily="34" charset="0"/>
              <a:buChar char="•"/>
            </a:pPr>
            <a:r>
              <a:rPr lang="en-US" sz="1800" b="1" dirty="0"/>
              <a:t>Docker Quick Start Guide</a:t>
            </a:r>
            <a:r>
              <a:rPr lang="en-US" sz="1800" dirty="0"/>
              <a:t> reached #14 on the Top 100 Paid best sellers list in the System Administration category.</a:t>
            </a:r>
          </a:p>
          <a:p>
            <a:pPr marL="285750" indent="-285750">
              <a:buFont typeface="Arial" panose="020B0604020202020204" pitchFamily="34" charset="0"/>
              <a:buChar char="•"/>
            </a:pPr>
            <a:r>
              <a:rPr lang="en-US" sz="1800" dirty="0"/>
              <a:t>It currently has a 4.2 out of 5.0 star rating on </a:t>
            </a:r>
            <a:r>
              <a:rPr lang="en-US" sz="1800" u="sng" dirty="0">
                <a:hlinkClick r:id="rId2"/>
              </a:rPr>
              <a:t>Amazon.com</a:t>
            </a:r>
            <a:endParaRPr lang="en-US" sz="1800" dirty="0"/>
          </a:p>
          <a:p>
            <a:pPr marL="285750" indent="-285750">
              <a:buFont typeface="Arial" panose="020B0604020202020204" pitchFamily="34" charset="0"/>
              <a:buChar char="•"/>
            </a:pPr>
            <a:r>
              <a:rPr lang="en-US" sz="1800" dirty="0"/>
              <a:t>It has been my best selling book, selling about 2000 print and kindle copies worldwide so far</a:t>
            </a:r>
          </a:p>
          <a:p>
            <a:pPr marL="285750" indent="-285750">
              <a:buFont typeface="Arial" panose="020B0604020202020204" pitchFamily="34" charset="0"/>
              <a:buChar char="•"/>
            </a:pPr>
            <a:r>
              <a:rPr lang="en-US" sz="1800" dirty="0"/>
              <a:t>And… You can SSO into Oreilly and click the following link for access to the full book FOR FREE:</a:t>
            </a:r>
            <a:br>
              <a:rPr lang="en-US" sz="1800" dirty="0"/>
            </a:br>
            <a:r>
              <a:rPr lang="en-US" sz="1800" u="sng" dirty="0">
                <a:hlinkClick r:id="rId3"/>
              </a:rPr>
              <a:t>https://learning.oreilly.com/library/view/docker-quick-start/9781789347326/toc.xhtml</a:t>
            </a:r>
            <a:endParaRPr lang="en-US" sz="1800" dirty="0"/>
          </a:p>
          <a:p>
            <a:endParaRPr lang="en-US" sz="1800"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9541" y="893240"/>
            <a:ext cx="4353667" cy="4685874"/>
          </a:xfrm>
          <a:prstGeom prst="rect">
            <a:avLst/>
          </a:prstGeom>
        </p:spPr>
      </p:pic>
    </p:spTree>
    <p:extLst>
      <p:ext uri="{BB962C8B-B14F-4D97-AF65-F5344CB8AC3E}">
        <p14:creationId xmlns:p14="http://schemas.microsoft.com/office/powerpoint/2010/main" val="359791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macvlan</a:t>
            </a:r>
            <a:r>
              <a:rPr lang="en-US" dirty="0" smtClean="0"/>
              <a:t> network driver</a:t>
            </a:r>
            <a:endParaRPr lang="en-US" dirty="0"/>
          </a:p>
        </p:txBody>
      </p:sp>
      <p:sp>
        <p:nvSpPr>
          <p:cNvPr id="3" name="Content Placeholder 2"/>
          <p:cNvSpPr>
            <a:spLocks noGrp="1"/>
          </p:cNvSpPr>
          <p:nvPr>
            <p:ph idx="1"/>
          </p:nvPr>
        </p:nvSpPr>
        <p:spPr>
          <a:xfrm>
            <a:off x="1141412" y="1807697"/>
            <a:ext cx="9905999" cy="4654747"/>
          </a:xfrm>
        </p:spPr>
        <p:txBody>
          <a:bodyPr>
            <a:normAutofit/>
          </a:bodyPr>
          <a:lstStyle/>
          <a:p>
            <a:pPr marL="0" indent="0">
              <a:buNone/>
            </a:pPr>
            <a:r>
              <a:rPr lang="en-US" dirty="0"/>
              <a:t>The next local network driver that we're going to discuss is called </a:t>
            </a:r>
            <a:r>
              <a:rPr lang="en-US" b="1" dirty="0">
                <a:solidFill>
                  <a:srgbClr val="FFC000"/>
                </a:solidFill>
              </a:rPr>
              <a:t>MACVLAN</a:t>
            </a:r>
            <a:r>
              <a:rPr lang="en-US" dirty="0"/>
              <a:t>. This </a:t>
            </a:r>
            <a:r>
              <a:rPr lang="en-US" dirty="0" smtClean="0"/>
              <a:t>driver creates </a:t>
            </a:r>
            <a:r>
              <a:rPr lang="en-US" dirty="0"/>
              <a:t>networks that allow containers to each have their own IP and MAC addresses, </a:t>
            </a:r>
            <a:r>
              <a:rPr lang="en-US" dirty="0" smtClean="0"/>
              <a:t>and to </a:t>
            </a:r>
            <a:r>
              <a:rPr lang="en-US" dirty="0"/>
              <a:t>be attached to a non-Docker network. What that means is that in addition to </a:t>
            </a:r>
            <a:r>
              <a:rPr lang="en-US" dirty="0" smtClean="0"/>
              <a:t>the container-to-container </a:t>
            </a:r>
            <a:r>
              <a:rPr lang="en-US" dirty="0"/>
              <a:t>communication you get with bridge and overlay networks, </a:t>
            </a:r>
            <a:r>
              <a:rPr lang="en-US" dirty="0" smtClean="0"/>
              <a:t>with MACVLAN </a:t>
            </a:r>
            <a:r>
              <a:rPr lang="en-US" dirty="0"/>
              <a:t>networks you also are able to connect with VLANs, VMs, and other </a:t>
            </a:r>
            <a:r>
              <a:rPr lang="en-US" dirty="0" smtClean="0"/>
              <a:t>physical servers</a:t>
            </a:r>
            <a:r>
              <a:rPr lang="en-US" dirty="0"/>
              <a:t>. </a:t>
            </a:r>
            <a:endParaRPr lang="en-US" dirty="0" smtClean="0"/>
          </a:p>
          <a:p>
            <a:pPr marL="0" indent="0">
              <a:buNone/>
            </a:pPr>
            <a:r>
              <a:rPr lang="en-US" dirty="0" smtClean="0"/>
              <a:t>Said </a:t>
            </a:r>
            <a:r>
              <a:rPr lang="en-US" dirty="0"/>
              <a:t>another way, the MACVLAN driver allows you to get your containers </a:t>
            </a:r>
            <a:r>
              <a:rPr lang="en-US" dirty="0" smtClean="0"/>
              <a:t>onto existing </a:t>
            </a:r>
            <a:r>
              <a:rPr lang="en-US" dirty="0"/>
              <a:t>networks and VLANs. A MACVLAN network has to be created on each </a:t>
            </a:r>
            <a:r>
              <a:rPr lang="en-US" dirty="0" smtClean="0"/>
              <a:t>Docker host </a:t>
            </a:r>
            <a:r>
              <a:rPr lang="en-US" dirty="0"/>
              <a:t>where you will run containers that need to connect to your existing networks. </a:t>
            </a:r>
            <a:endParaRPr lang="en-US" dirty="0" smtClean="0"/>
          </a:p>
        </p:txBody>
      </p:sp>
    </p:spTree>
    <p:extLst>
      <p:ext uri="{BB962C8B-B14F-4D97-AF65-F5344CB8AC3E}">
        <p14:creationId xmlns:p14="http://schemas.microsoft.com/office/powerpoint/2010/main" val="19416997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Macvlan</a:t>
            </a:r>
            <a:r>
              <a:rPr lang="en-US" dirty="0" smtClean="0"/>
              <a:t> considerations</a:t>
            </a:r>
            <a:endParaRPr lang="en-US" dirty="0"/>
          </a:p>
        </p:txBody>
      </p:sp>
      <p:sp>
        <p:nvSpPr>
          <p:cNvPr id="3" name="Content Placeholder 2"/>
          <p:cNvSpPr>
            <a:spLocks noGrp="1"/>
          </p:cNvSpPr>
          <p:nvPr>
            <p:ph idx="1"/>
          </p:nvPr>
        </p:nvSpPr>
        <p:spPr>
          <a:xfrm>
            <a:off x="1141412" y="1797424"/>
            <a:ext cx="9905999" cy="4603376"/>
          </a:xfrm>
        </p:spPr>
        <p:txBody>
          <a:bodyPr>
            <a:normAutofit fontScale="92500"/>
          </a:bodyPr>
          <a:lstStyle/>
          <a:p>
            <a:pPr marL="0" indent="0">
              <a:buNone/>
            </a:pPr>
            <a:r>
              <a:rPr lang="en-US" dirty="0"/>
              <a:t>Note that you will need a different MACVLAN network created for each VLAN you want containers to connect to. While using MACVLAN networks sounds like the way to go, there are two important challenges to using it. First, you have to be very careful about the subnet ranges you assign to the MACVLAN network. Containers will be assigned IPs from your range without any consideration of the IPs in use elsewhere. If you have a DHCP system handing out IPs that overlap with the range you gave to the MACVLAN driver, it can easily cause duplicate IP scenarios. The second challenge is that MACVLAN networks require your network cards to be configured in promiscuous mode. This is usually frowned upon in </a:t>
            </a:r>
            <a:r>
              <a:rPr lang="en-US" dirty="0" err="1"/>
              <a:t>on-premise</a:t>
            </a:r>
            <a:r>
              <a:rPr lang="en-US" dirty="0"/>
              <a:t> networks but is pretty much forbidden in cloud-provider networks such as AWS and Azure, so the MACVLAN driver will have very limited use cases.</a:t>
            </a:r>
          </a:p>
          <a:p>
            <a:pPr marL="0" indent="0">
              <a:buNone/>
            </a:pPr>
            <a:endParaRPr lang="en-US" dirty="0"/>
          </a:p>
        </p:txBody>
      </p:sp>
    </p:spTree>
    <p:extLst>
      <p:ext uri="{BB962C8B-B14F-4D97-AF65-F5344CB8AC3E}">
        <p14:creationId xmlns:p14="http://schemas.microsoft.com/office/powerpoint/2010/main" val="19207612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Third-party (remote) network drivers</a:t>
            </a:r>
            <a:endParaRPr lang="en-US" dirty="0"/>
          </a:p>
        </p:txBody>
      </p:sp>
      <p:sp>
        <p:nvSpPr>
          <p:cNvPr id="3" name="Content Placeholder 2"/>
          <p:cNvSpPr>
            <a:spLocks noGrp="1"/>
          </p:cNvSpPr>
          <p:nvPr>
            <p:ph idx="1"/>
          </p:nvPr>
        </p:nvSpPr>
        <p:spPr>
          <a:xfrm>
            <a:off x="1141412" y="1900166"/>
            <a:ext cx="9905999" cy="4654746"/>
          </a:xfrm>
        </p:spPr>
        <p:txBody>
          <a:bodyPr>
            <a:normAutofit lnSpcReduction="10000"/>
          </a:bodyPr>
          <a:lstStyle/>
          <a:p>
            <a:pPr marL="0" indent="0">
              <a:buNone/>
            </a:pPr>
            <a:r>
              <a:rPr lang="en-US" dirty="0" smtClean="0"/>
              <a:t>In </a:t>
            </a:r>
            <a:r>
              <a:rPr lang="en-US" dirty="0"/>
              <a:t>addition to the built-in</a:t>
            </a:r>
            <a:r>
              <a:rPr lang="en-US" dirty="0" smtClean="0"/>
              <a:t>, or </a:t>
            </a:r>
            <a:r>
              <a:rPr lang="en-US" dirty="0"/>
              <a:t>local, network drivers provided by Docker, the CNM supports community- and </a:t>
            </a:r>
            <a:r>
              <a:rPr lang="en-US" dirty="0" smtClean="0"/>
              <a:t>vendor created network </a:t>
            </a:r>
            <a:r>
              <a:rPr lang="en-US" dirty="0"/>
              <a:t>drivers. Some examples of these third-party drivers include </a:t>
            </a:r>
            <a:r>
              <a:rPr lang="en-US" dirty="0" err="1" smtClean="0"/>
              <a:t>Contiv</a:t>
            </a:r>
            <a:r>
              <a:rPr lang="en-US" dirty="0" smtClean="0"/>
              <a:t>, </a:t>
            </a:r>
            <a:r>
              <a:rPr lang="en-US" dirty="0" err="1"/>
              <a:t>Kuryr</a:t>
            </a:r>
            <a:r>
              <a:rPr lang="en-US" dirty="0" smtClean="0"/>
              <a:t>, and Weave. </a:t>
            </a:r>
          </a:p>
          <a:p>
            <a:pPr marL="0" indent="0">
              <a:buNone/>
            </a:pPr>
            <a:r>
              <a:rPr lang="en-US" dirty="0" smtClean="0"/>
              <a:t>One </a:t>
            </a:r>
            <a:r>
              <a:rPr lang="en-US" dirty="0"/>
              <a:t>of the benefits of using one of these third-party drivers </a:t>
            </a:r>
            <a:r>
              <a:rPr lang="en-US" dirty="0" smtClean="0"/>
              <a:t>is that </a:t>
            </a:r>
            <a:r>
              <a:rPr lang="en-US" dirty="0"/>
              <a:t>they fully support deployment in cloud-hosted environments, such as AWS. In </a:t>
            </a:r>
            <a:r>
              <a:rPr lang="en-US" dirty="0" smtClean="0"/>
              <a:t>order to </a:t>
            </a:r>
            <a:r>
              <a:rPr lang="en-US" dirty="0"/>
              <a:t>use these drivers, they need to be installed in a separate installation step for each of </a:t>
            </a:r>
            <a:r>
              <a:rPr lang="en-US" dirty="0" smtClean="0"/>
              <a:t>your Docker </a:t>
            </a:r>
            <a:r>
              <a:rPr lang="en-US" dirty="0"/>
              <a:t>hosts. </a:t>
            </a:r>
            <a:endParaRPr lang="en-US" dirty="0" smtClean="0"/>
          </a:p>
          <a:p>
            <a:pPr marL="0" indent="0">
              <a:buNone/>
            </a:pPr>
            <a:r>
              <a:rPr lang="en-US" dirty="0" smtClean="0"/>
              <a:t>Each </a:t>
            </a:r>
            <a:r>
              <a:rPr lang="en-US" dirty="0"/>
              <a:t>of the third-party network drivers brings their own set of features to </a:t>
            </a:r>
            <a:r>
              <a:rPr lang="en-US" dirty="0" smtClean="0"/>
              <a:t>the table</a:t>
            </a:r>
            <a:r>
              <a:rPr lang="en-US" dirty="0"/>
              <a:t>. Here is the summary description of these drivers as shared by Docker in the </a:t>
            </a:r>
            <a:r>
              <a:rPr lang="en-US" dirty="0" smtClean="0"/>
              <a:t>reference architecture document …</a:t>
            </a:r>
            <a:endParaRPr lang="en-US" dirty="0"/>
          </a:p>
        </p:txBody>
      </p:sp>
    </p:spTree>
    <p:extLst>
      <p:ext uri="{BB962C8B-B14F-4D97-AF65-F5344CB8AC3E}">
        <p14:creationId xmlns:p14="http://schemas.microsoft.com/office/powerpoint/2010/main" val="40780705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third-party network </a:t>
            </a:r>
            <a:r>
              <a:rPr lang="en-US" dirty="0" smtClean="0"/>
              <a:t>drivers summary</a:t>
            </a:r>
            <a:endParaRPr lang="en-US" dirty="0"/>
          </a:p>
        </p:txBody>
      </p:sp>
      <p:pic>
        <p:nvPicPr>
          <p:cNvPr id="4" name="Content Placeholder 3"/>
          <p:cNvPicPr>
            <a:picLocks noGrp="1" noChangeAspect="1"/>
          </p:cNvPicPr>
          <p:nvPr>
            <p:ph idx="1"/>
          </p:nvPr>
        </p:nvPicPr>
        <p:blipFill>
          <a:blip r:embed="rId2"/>
          <a:stretch>
            <a:fillRect/>
          </a:stretch>
        </p:blipFill>
        <p:spPr>
          <a:xfrm>
            <a:off x="1141413" y="2381852"/>
            <a:ext cx="9906000" cy="3276984"/>
          </a:xfrm>
          <a:prstGeom prst="rect">
            <a:avLst/>
          </a:prstGeom>
        </p:spPr>
      </p:pic>
    </p:spTree>
    <p:extLst>
      <p:ext uri="{BB962C8B-B14F-4D97-AF65-F5344CB8AC3E}">
        <p14:creationId xmlns:p14="http://schemas.microsoft.com/office/powerpoint/2010/main" val="5971628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third-party network drivers</a:t>
            </a:r>
            <a:endParaRPr lang="en-US" dirty="0"/>
          </a:p>
        </p:txBody>
      </p:sp>
      <p:sp>
        <p:nvSpPr>
          <p:cNvPr id="3" name="Content Placeholder 2"/>
          <p:cNvSpPr>
            <a:spLocks noGrp="1"/>
          </p:cNvSpPr>
          <p:nvPr>
            <p:ph idx="1"/>
          </p:nvPr>
        </p:nvSpPr>
        <p:spPr/>
        <p:txBody>
          <a:bodyPr>
            <a:normAutofit/>
          </a:bodyPr>
          <a:lstStyle/>
          <a:p>
            <a:pPr marL="0" indent="0">
              <a:buNone/>
            </a:pPr>
            <a:r>
              <a:rPr lang="en-US" sz="2800" dirty="0"/>
              <a:t>Although each of these third-party drivers has its own unique installation, setup, </a:t>
            </a:r>
            <a:r>
              <a:rPr lang="en-US" sz="2800" dirty="0" smtClean="0"/>
              <a:t>and execution </a:t>
            </a:r>
            <a:r>
              <a:rPr lang="en-US" sz="2800" dirty="0"/>
              <a:t>methods, the general steps are similar. First, you download the driver, then </a:t>
            </a:r>
            <a:r>
              <a:rPr lang="en-US" sz="2800" dirty="0" smtClean="0"/>
              <a:t>you handle </a:t>
            </a:r>
            <a:r>
              <a:rPr lang="en-US" sz="2800" dirty="0"/>
              <a:t>any configuration setup, and finally you run the driver. </a:t>
            </a:r>
            <a:endParaRPr lang="en-US" sz="2800" dirty="0" smtClean="0"/>
          </a:p>
          <a:p>
            <a:pPr marL="0" indent="0">
              <a:buNone/>
            </a:pPr>
            <a:r>
              <a:rPr lang="en-US" sz="2800" dirty="0" smtClean="0"/>
              <a:t>These </a:t>
            </a:r>
            <a:r>
              <a:rPr lang="en-US" sz="2800" dirty="0"/>
              <a:t>remote </a:t>
            </a:r>
            <a:r>
              <a:rPr lang="en-US" sz="2800" dirty="0" smtClean="0"/>
              <a:t>drivers typically </a:t>
            </a:r>
            <a:r>
              <a:rPr lang="en-US" sz="2800" dirty="0"/>
              <a:t>do not require swarm mode and can be used with or without it.</a:t>
            </a:r>
            <a:endParaRPr lang="en-US" sz="2800" dirty="0"/>
          </a:p>
        </p:txBody>
      </p:sp>
    </p:spTree>
    <p:extLst>
      <p:ext uri="{BB962C8B-B14F-4D97-AF65-F5344CB8AC3E}">
        <p14:creationId xmlns:p14="http://schemas.microsoft.com/office/powerpoint/2010/main" val="6129825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the weave network driver</a:t>
            </a:r>
            <a:endParaRPr lang="en-US" dirty="0"/>
          </a:p>
        </p:txBody>
      </p:sp>
      <p:sp>
        <p:nvSpPr>
          <p:cNvPr id="3" name="Content Placeholder 2"/>
          <p:cNvSpPr>
            <a:spLocks noGrp="1"/>
          </p:cNvSpPr>
          <p:nvPr>
            <p:ph idx="1"/>
          </p:nvPr>
        </p:nvSpPr>
        <p:spPr>
          <a:xfrm>
            <a:off x="1141413" y="1694682"/>
            <a:ext cx="9905999" cy="4726666"/>
          </a:xfrm>
        </p:spPr>
        <p:txBody>
          <a:bodyPr>
            <a:normAutofit fontScale="70000" lnSpcReduction="20000"/>
          </a:bodyPr>
          <a:lstStyle/>
          <a:p>
            <a:pPr marL="0" indent="0">
              <a:buNone/>
            </a:pPr>
            <a:r>
              <a:rPr lang="en-US" dirty="0"/>
              <a:t>issue the following commands on each Docker host:</a:t>
            </a:r>
          </a:p>
          <a:p>
            <a:pPr marL="0" indent="0">
              <a:buNone/>
            </a:pPr>
            <a:r>
              <a:rPr lang="en-US" dirty="0"/>
              <a:t># Install the weave network driver plug-in</a:t>
            </a:r>
          </a:p>
          <a:p>
            <a:pPr marL="0" indent="0">
              <a:buNone/>
            </a:pPr>
            <a:r>
              <a:rPr lang="en-US" dirty="0" err="1">
                <a:solidFill>
                  <a:srgbClr val="00B0F0"/>
                </a:solidFill>
              </a:rPr>
              <a:t>sudo</a:t>
            </a:r>
            <a:r>
              <a:rPr lang="en-US" dirty="0">
                <a:solidFill>
                  <a:srgbClr val="00B0F0"/>
                </a:solidFill>
              </a:rPr>
              <a:t> curl -L git.io/weave -o /</a:t>
            </a:r>
            <a:r>
              <a:rPr lang="en-US" dirty="0" err="1">
                <a:solidFill>
                  <a:srgbClr val="00B0F0"/>
                </a:solidFill>
              </a:rPr>
              <a:t>usr</a:t>
            </a:r>
            <a:r>
              <a:rPr lang="en-US" dirty="0">
                <a:solidFill>
                  <a:srgbClr val="00B0F0"/>
                </a:solidFill>
              </a:rPr>
              <a:t>/local/bin/weave</a:t>
            </a:r>
          </a:p>
          <a:p>
            <a:pPr marL="0" indent="0">
              <a:buNone/>
            </a:pPr>
            <a:r>
              <a:rPr lang="en-US" dirty="0" err="1">
                <a:solidFill>
                  <a:srgbClr val="00B0F0"/>
                </a:solidFill>
              </a:rPr>
              <a:t>sudo</a:t>
            </a:r>
            <a:r>
              <a:rPr lang="en-US" dirty="0">
                <a:solidFill>
                  <a:srgbClr val="00B0F0"/>
                </a:solidFill>
              </a:rPr>
              <a:t> </a:t>
            </a:r>
            <a:r>
              <a:rPr lang="en-US" dirty="0" err="1">
                <a:solidFill>
                  <a:srgbClr val="00B0F0"/>
                </a:solidFill>
              </a:rPr>
              <a:t>chmod</a:t>
            </a:r>
            <a:r>
              <a:rPr lang="en-US" dirty="0">
                <a:solidFill>
                  <a:srgbClr val="00B0F0"/>
                </a:solidFill>
              </a:rPr>
              <a:t> </a:t>
            </a:r>
            <a:r>
              <a:rPr lang="en-US" dirty="0" err="1">
                <a:solidFill>
                  <a:srgbClr val="00B0F0"/>
                </a:solidFill>
              </a:rPr>
              <a:t>a+x</a:t>
            </a:r>
            <a:r>
              <a:rPr lang="en-US" dirty="0">
                <a:solidFill>
                  <a:srgbClr val="00B0F0"/>
                </a:solidFill>
              </a:rPr>
              <a:t> /</a:t>
            </a:r>
            <a:r>
              <a:rPr lang="en-US" dirty="0" err="1">
                <a:solidFill>
                  <a:srgbClr val="00B0F0"/>
                </a:solidFill>
              </a:rPr>
              <a:t>usr</a:t>
            </a:r>
            <a:r>
              <a:rPr lang="en-US" dirty="0">
                <a:solidFill>
                  <a:srgbClr val="00B0F0"/>
                </a:solidFill>
              </a:rPr>
              <a:t>/local/bin/weave</a:t>
            </a:r>
          </a:p>
          <a:p>
            <a:pPr marL="0" indent="0">
              <a:buNone/>
            </a:pPr>
            <a:r>
              <a:rPr lang="en-US" dirty="0"/>
              <a:t># Disable checking for new versions</a:t>
            </a:r>
          </a:p>
          <a:p>
            <a:pPr marL="0" indent="0">
              <a:buNone/>
            </a:pPr>
            <a:r>
              <a:rPr lang="en-US" dirty="0">
                <a:solidFill>
                  <a:srgbClr val="00B0F0"/>
                </a:solidFill>
              </a:rPr>
              <a:t>export CHECKPOINT_DISABLE=1</a:t>
            </a:r>
          </a:p>
          <a:p>
            <a:pPr marL="0" indent="0">
              <a:buNone/>
            </a:pPr>
            <a:r>
              <a:rPr lang="en-US" dirty="0"/>
              <a:t># Start up the weave network</a:t>
            </a:r>
          </a:p>
          <a:p>
            <a:pPr marL="0" indent="0">
              <a:buNone/>
            </a:pPr>
            <a:r>
              <a:rPr lang="en-US" dirty="0">
                <a:solidFill>
                  <a:srgbClr val="00B0F0"/>
                </a:solidFill>
              </a:rPr>
              <a:t>weave launch </a:t>
            </a:r>
            <a:r>
              <a:rPr lang="en-US" dirty="0"/>
              <a:t>[for 2nd, 3rd, etc. optional hostname or IP of 1st Docker </a:t>
            </a:r>
            <a:r>
              <a:rPr lang="en-US" dirty="0" smtClean="0"/>
              <a:t>host running </a:t>
            </a:r>
            <a:r>
              <a:rPr lang="en-US" dirty="0"/>
              <a:t>weave]</a:t>
            </a:r>
          </a:p>
          <a:p>
            <a:pPr marL="0" indent="0">
              <a:buNone/>
            </a:pPr>
            <a:r>
              <a:rPr lang="en-US" dirty="0"/>
              <a:t># Set up the environment to use weave</a:t>
            </a:r>
          </a:p>
          <a:p>
            <a:pPr marL="0" indent="0">
              <a:buNone/>
            </a:pPr>
            <a:r>
              <a:rPr lang="en-US" dirty="0" err="1">
                <a:solidFill>
                  <a:srgbClr val="00B0F0"/>
                </a:solidFill>
              </a:rPr>
              <a:t>eval</a:t>
            </a:r>
            <a:r>
              <a:rPr lang="en-US" dirty="0">
                <a:solidFill>
                  <a:srgbClr val="00B0F0"/>
                </a:solidFill>
              </a:rPr>
              <a:t> $(weave </a:t>
            </a:r>
            <a:r>
              <a:rPr lang="en-US" dirty="0" err="1">
                <a:solidFill>
                  <a:srgbClr val="00B0F0"/>
                </a:solidFill>
              </a:rPr>
              <a:t>env</a:t>
            </a:r>
            <a:r>
              <a:rPr lang="en-US" dirty="0">
                <a:solidFill>
                  <a:srgbClr val="00B0F0"/>
                </a:solidFill>
              </a:rPr>
              <a:t>)</a:t>
            </a:r>
          </a:p>
          <a:p>
            <a:pPr marL="0" indent="0">
              <a:buNone/>
            </a:pPr>
            <a:r>
              <a:rPr lang="en-US" dirty="0"/>
              <a:t>The preceding steps need to be completed on each Docker host that will be used to </a:t>
            </a:r>
            <a:r>
              <a:rPr lang="en-US" dirty="0" smtClean="0"/>
              <a:t>run containers </a:t>
            </a:r>
            <a:r>
              <a:rPr lang="en-US" dirty="0"/>
              <a:t>that will communicate with each other over the weave network.</a:t>
            </a:r>
          </a:p>
        </p:txBody>
      </p:sp>
    </p:spTree>
    <p:extLst>
      <p:ext uri="{BB962C8B-B14F-4D97-AF65-F5344CB8AC3E}">
        <p14:creationId xmlns:p14="http://schemas.microsoft.com/office/powerpoint/2010/main" val="33433924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more nodes to the weave network</a:t>
            </a:r>
            <a:endParaRPr lang="en-US" dirty="0"/>
          </a:p>
        </p:txBody>
      </p:sp>
      <p:sp>
        <p:nvSpPr>
          <p:cNvPr id="3" name="Content Placeholder 2"/>
          <p:cNvSpPr>
            <a:spLocks noGrp="1"/>
          </p:cNvSpPr>
          <p:nvPr>
            <p:ph idx="1"/>
          </p:nvPr>
        </p:nvSpPr>
        <p:spPr>
          <a:xfrm>
            <a:off x="1141413" y="1797423"/>
            <a:ext cx="9905999" cy="4819133"/>
          </a:xfrm>
        </p:spPr>
        <p:txBody>
          <a:bodyPr>
            <a:normAutofit fontScale="85000" lnSpcReduction="20000"/>
          </a:bodyPr>
          <a:lstStyle/>
          <a:p>
            <a:pPr marL="0" indent="0">
              <a:buNone/>
            </a:pPr>
            <a:r>
              <a:rPr lang="en-US" dirty="0"/>
              <a:t>if you have set up node01 with the weave network when </a:t>
            </a:r>
            <a:r>
              <a:rPr lang="en-US" dirty="0" smtClean="0"/>
              <a:t>you start </a:t>
            </a:r>
            <a:r>
              <a:rPr lang="en-US" dirty="0"/>
              <a:t>up weave on node02, you would use the following command:</a:t>
            </a:r>
          </a:p>
          <a:p>
            <a:pPr marL="0" indent="0">
              <a:buNone/>
            </a:pPr>
            <a:r>
              <a:rPr lang="en-US" dirty="0"/>
              <a:t># Start up weave on the 2nd node</a:t>
            </a:r>
          </a:p>
          <a:p>
            <a:pPr marL="0" indent="0">
              <a:buNone/>
            </a:pPr>
            <a:r>
              <a:rPr lang="en-US" dirty="0">
                <a:solidFill>
                  <a:srgbClr val="00B0F0"/>
                </a:solidFill>
              </a:rPr>
              <a:t>weave launch node01</a:t>
            </a:r>
          </a:p>
          <a:p>
            <a:pPr marL="0" indent="0">
              <a:buNone/>
            </a:pPr>
            <a:r>
              <a:rPr lang="en-US" dirty="0"/>
              <a:t>Alternatively, you can connect new (Docker host) peers using the connect command</a:t>
            </a:r>
            <a:r>
              <a:rPr lang="en-US" dirty="0" smtClean="0"/>
              <a:t>, executing </a:t>
            </a:r>
            <a:r>
              <a:rPr lang="en-US" dirty="0"/>
              <a:t>it from the first host configured. To add node02 (after it has weave installed </a:t>
            </a:r>
            <a:r>
              <a:rPr lang="en-US" dirty="0" smtClean="0"/>
              <a:t>and running</a:t>
            </a:r>
            <a:r>
              <a:rPr lang="en-US" dirty="0"/>
              <a:t>), use the following command:</a:t>
            </a:r>
          </a:p>
          <a:p>
            <a:pPr marL="0" indent="0">
              <a:buNone/>
            </a:pPr>
            <a:r>
              <a:rPr lang="en-US" dirty="0"/>
              <a:t># Peer host </a:t>
            </a:r>
            <a:r>
              <a:rPr lang="en-US" dirty="0" smtClean="0"/>
              <a:t>node02 </a:t>
            </a:r>
            <a:r>
              <a:rPr lang="en-US" dirty="0"/>
              <a:t>with the weave network by connecting from node01</a:t>
            </a:r>
          </a:p>
          <a:p>
            <a:pPr marL="0" indent="0">
              <a:buNone/>
            </a:pPr>
            <a:r>
              <a:rPr lang="en-US" dirty="0">
                <a:solidFill>
                  <a:srgbClr val="00B0F0"/>
                </a:solidFill>
              </a:rPr>
              <a:t>weave connect </a:t>
            </a:r>
            <a:r>
              <a:rPr lang="en-US" dirty="0" smtClean="0">
                <a:solidFill>
                  <a:srgbClr val="00B0F0"/>
                </a:solidFill>
              </a:rPr>
              <a:t>node02</a:t>
            </a:r>
            <a:endParaRPr lang="en-US" dirty="0">
              <a:solidFill>
                <a:srgbClr val="00B0F0"/>
              </a:solidFill>
            </a:endParaRPr>
          </a:p>
          <a:p>
            <a:pPr marL="0" indent="0">
              <a:buNone/>
            </a:pPr>
            <a:r>
              <a:rPr lang="en-US" dirty="0"/>
              <a:t>You can utilize the weave network driver without enabling swarm mode on your hosts</a:t>
            </a:r>
            <a:r>
              <a:rPr lang="en-US" dirty="0" smtClean="0"/>
              <a:t>. Once </a:t>
            </a:r>
            <a:r>
              <a:rPr lang="en-US" dirty="0"/>
              <a:t>weave has been installed and started, and the peers (other Docker hosts) have </a:t>
            </a:r>
            <a:r>
              <a:rPr lang="en-US" dirty="0" smtClean="0"/>
              <a:t>been connected</a:t>
            </a:r>
            <a:r>
              <a:rPr lang="en-US" dirty="0"/>
              <a:t>, your containers will automatically utilize the weave network and be able </a:t>
            </a:r>
            <a:r>
              <a:rPr lang="en-US" dirty="0" smtClean="0"/>
              <a:t>to communicate </a:t>
            </a:r>
            <a:r>
              <a:rPr lang="en-US" dirty="0"/>
              <a:t>with each other regardless of whether they are on the same Docker host </a:t>
            </a:r>
            <a:r>
              <a:rPr lang="en-US" dirty="0" smtClean="0"/>
              <a:t>or different </a:t>
            </a:r>
            <a:r>
              <a:rPr lang="en-US" dirty="0"/>
              <a:t>ones.</a:t>
            </a:r>
          </a:p>
        </p:txBody>
      </p:sp>
    </p:spTree>
    <p:extLst>
      <p:ext uri="{BB962C8B-B14F-4D97-AF65-F5344CB8AC3E}">
        <p14:creationId xmlns:p14="http://schemas.microsoft.com/office/powerpoint/2010/main" val="15614359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 – part 1 – setup weave network</a:t>
            </a:r>
            <a:endParaRPr lang="en-US" dirty="0"/>
          </a:p>
        </p:txBody>
      </p:sp>
      <p:sp>
        <p:nvSpPr>
          <p:cNvPr id="3" name="Content Placeholder 2"/>
          <p:cNvSpPr>
            <a:spLocks noGrp="1"/>
          </p:cNvSpPr>
          <p:nvPr>
            <p:ph idx="1"/>
          </p:nvPr>
        </p:nvSpPr>
        <p:spPr>
          <a:xfrm>
            <a:off x="1141412" y="1797424"/>
            <a:ext cx="9905999" cy="4962971"/>
          </a:xfrm>
        </p:spPr>
        <p:txBody>
          <a:bodyPr>
            <a:normAutofit fontScale="62500" lnSpcReduction="20000"/>
          </a:bodyPr>
          <a:lstStyle/>
          <a:p>
            <a:pPr marL="0" indent="0">
              <a:buNone/>
            </a:pPr>
            <a:r>
              <a:rPr lang="en-US" dirty="0" smtClean="0"/>
              <a:t># On ubuntu-node01, install </a:t>
            </a:r>
            <a:r>
              <a:rPr lang="en-US" dirty="0"/>
              <a:t>and setup the weave driver</a:t>
            </a:r>
          </a:p>
          <a:p>
            <a:pPr marL="0" indent="0">
              <a:buNone/>
            </a:pPr>
            <a:r>
              <a:rPr lang="en-US" dirty="0" err="1">
                <a:solidFill>
                  <a:srgbClr val="00B0F0"/>
                </a:solidFill>
              </a:rPr>
              <a:t>sudo</a:t>
            </a:r>
            <a:r>
              <a:rPr lang="en-US" dirty="0">
                <a:solidFill>
                  <a:srgbClr val="00B0F0"/>
                </a:solidFill>
              </a:rPr>
              <a:t> curl -L git.io/weave -o /</a:t>
            </a:r>
            <a:r>
              <a:rPr lang="en-US" dirty="0" err="1">
                <a:solidFill>
                  <a:srgbClr val="00B0F0"/>
                </a:solidFill>
              </a:rPr>
              <a:t>usr</a:t>
            </a:r>
            <a:r>
              <a:rPr lang="en-US" dirty="0">
                <a:solidFill>
                  <a:srgbClr val="00B0F0"/>
                </a:solidFill>
              </a:rPr>
              <a:t>/local/bin/weave</a:t>
            </a:r>
          </a:p>
          <a:p>
            <a:pPr marL="0" indent="0">
              <a:buNone/>
            </a:pPr>
            <a:r>
              <a:rPr lang="en-US" dirty="0" err="1">
                <a:solidFill>
                  <a:srgbClr val="00B0F0"/>
                </a:solidFill>
              </a:rPr>
              <a:t>sudo</a:t>
            </a:r>
            <a:r>
              <a:rPr lang="en-US" dirty="0">
                <a:solidFill>
                  <a:srgbClr val="00B0F0"/>
                </a:solidFill>
              </a:rPr>
              <a:t> </a:t>
            </a:r>
            <a:r>
              <a:rPr lang="en-US" dirty="0" err="1">
                <a:solidFill>
                  <a:srgbClr val="00B0F0"/>
                </a:solidFill>
              </a:rPr>
              <a:t>chmod</a:t>
            </a:r>
            <a:r>
              <a:rPr lang="en-US" dirty="0">
                <a:solidFill>
                  <a:srgbClr val="00B0F0"/>
                </a:solidFill>
              </a:rPr>
              <a:t> </a:t>
            </a:r>
            <a:r>
              <a:rPr lang="en-US" dirty="0" err="1">
                <a:solidFill>
                  <a:srgbClr val="00B0F0"/>
                </a:solidFill>
              </a:rPr>
              <a:t>a+x</a:t>
            </a:r>
            <a:r>
              <a:rPr lang="en-US" dirty="0">
                <a:solidFill>
                  <a:srgbClr val="00B0F0"/>
                </a:solidFill>
              </a:rPr>
              <a:t> /</a:t>
            </a:r>
            <a:r>
              <a:rPr lang="en-US" dirty="0" err="1">
                <a:solidFill>
                  <a:srgbClr val="00B0F0"/>
                </a:solidFill>
              </a:rPr>
              <a:t>usr</a:t>
            </a:r>
            <a:r>
              <a:rPr lang="en-US" dirty="0">
                <a:solidFill>
                  <a:srgbClr val="00B0F0"/>
                </a:solidFill>
              </a:rPr>
              <a:t>/local/bin/weave</a:t>
            </a:r>
          </a:p>
          <a:p>
            <a:pPr marL="0" indent="0">
              <a:buNone/>
            </a:pPr>
            <a:r>
              <a:rPr lang="en-US" dirty="0">
                <a:solidFill>
                  <a:srgbClr val="00B0F0"/>
                </a:solidFill>
              </a:rPr>
              <a:t>export CHECKPOINT_DISABLE=1</a:t>
            </a:r>
          </a:p>
          <a:p>
            <a:pPr marL="0" indent="0">
              <a:buNone/>
            </a:pPr>
            <a:r>
              <a:rPr lang="en-US" dirty="0">
                <a:solidFill>
                  <a:srgbClr val="00B0F0"/>
                </a:solidFill>
              </a:rPr>
              <a:t>weave launch</a:t>
            </a:r>
          </a:p>
          <a:p>
            <a:pPr marL="0" indent="0">
              <a:buNone/>
            </a:pPr>
            <a:r>
              <a:rPr lang="en-US" dirty="0" err="1">
                <a:solidFill>
                  <a:srgbClr val="00B0F0"/>
                </a:solidFill>
              </a:rPr>
              <a:t>eval</a:t>
            </a:r>
            <a:r>
              <a:rPr lang="en-US" dirty="0">
                <a:solidFill>
                  <a:srgbClr val="00B0F0"/>
                </a:solidFill>
              </a:rPr>
              <a:t> $(weave </a:t>
            </a:r>
            <a:r>
              <a:rPr lang="en-US" dirty="0" err="1">
                <a:solidFill>
                  <a:srgbClr val="00B0F0"/>
                </a:solidFill>
              </a:rPr>
              <a:t>env</a:t>
            </a:r>
            <a:r>
              <a:rPr lang="en-US" dirty="0">
                <a:solidFill>
                  <a:srgbClr val="00B0F0"/>
                </a:solidFill>
              </a:rPr>
              <a:t>)</a:t>
            </a:r>
          </a:p>
          <a:p>
            <a:pPr marL="0" indent="0">
              <a:buNone/>
            </a:pPr>
            <a:r>
              <a:rPr lang="en-US" dirty="0" smtClean="0"/>
              <a:t># On ubuntu-node02, install </a:t>
            </a:r>
            <a:r>
              <a:rPr lang="en-US" dirty="0"/>
              <a:t>and setup the weave driver</a:t>
            </a:r>
          </a:p>
          <a:p>
            <a:pPr marL="0" indent="0">
              <a:buNone/>
            </a:pPr>
            <a:r>
              <a:rPr lang="en-US" dirty="0" err="1">
                <a:solidFill>
                  <a:srgbClr val="00B0F0"/>
                </a:solidFill>
              </a:rPr>
              <a:t>sudo</a:t>
            </a:r>
            <a:r>
              <a:rPr lang="en-US" dirty="0">
                <a:solidFill>
                  <a:srgbClr val="00B0F0"/>
                </a:solidFill>
              </a:rPr>
              <a:t> curl -L git.io/weave -o /</a:t>
            </a:r>
            <a:r>
              <a:rPr lang="en-US" dirty="0" err="1">
                <a:solidFill>
                  <a:srgbClr val="00B0F0"/>
                </a:solidFill>
              </a:rPr>
              <a:t>usr</a:t>
            </a:r>
            <a:r>
              <a:rPr lang="en-US" dirty="0">
                <a:solidFill>
                  <a:srgbClr val="00B0F0"/>
                </a:solidFill>
              </a:rPr>
              <a:t>/local/bin/weave</a:t>
            </a:r>
          </a:p>
          <a:p>
            <a:pPr marL="0" indent="0">
              <a:buNone/>
            </a:pPr>
            <a:r>
              <a:rPr lang="en-US" dirty="0" err="1">
                <a:solidFill>
                  <a:srgbClr val="00B0F0"/>
                </a:solidFill>
              </a:rPr>
              <a:t>sudo</a:t>
            </a:r>
            <a:r>
              <a:rPr lang="en-US" dirty="0">
                <a:solidFill>
                  <a:srgbClr val="00B0F0"/>
                </a:solidFill>
              </a:rPr>
              <a:t> </a:t>
            </a:r>
            <a:r>
              <a:rPr lang="en-US" dirty="0" err="1">
                <a:solidFill>
                  <a:srgbClr val="00B0F0"/>
                </a:solidFill>
              </a:rPr>
              <a:t>chmod</a:t>
            </a:r>
            <a:r>
              <a:rPr lang="en-US" dirty="0">
                <a:solidFill>
                  <a:srgbClr val="00B0F0"/>
                </a:solidFill>
              </a:rPr>
              <a:t> </a:t>
            </a:r>
            <a:r>
              <a:rPr lang="en-US" dirty="0" err="1">
                <a:solidFill>
                  <a:srgbClr val="00B0F0"/>
                </a:solidFill>
              </a:rPr>
              <a:t>a+x</a:t>
            </a:r>
            <a:r>
              <a:rPr lang="en-US" dirty="0">
                <a:solidFill>
                  <a:srgbClr val="00B0F0"/>
                </a:solidFill>
              </a:rPr>
              <a:t> /</a:t>
            </a:r>
            <a:r>
              <a:rPr lang="en-US" dirty="0" err="1">
                <a:solidFill>
                  <a:srgbClr val="00B0F0"/>
                </a:solidFill>
              </a:rPr>
              <a:t>usr</a:t>
            </a:r>
            <a:r>
              <a:rPr lang="en-US" dirty="0">
                <a:solidFill>
                  <a:srgbClr val="00B0F0"/>
                </a:solidFill>
              </a:rPr>
              <a:t>/local/bin/weave</a:t>
            </a:r>
          </a:p>
          <a:p>
            <a:pPr marL="0" indent="0">
              <a:buNone/>
            </a:pPr>
            <a:r>
              <a:rPr lang="en-US" dirty="0">
                <a:solidFill>
                  <a:srgbClr val="00B0F0"/>
                </a:solidFill>
              </a:rPr>
              <a:t>export CHECKPOINT_DISABLE=1</a:t>
            </a:r>
          </a:p>
          <a:p>
            <a:pPr marL="0" indent="0">
              <a:buNone/>
            </a:pPr>
            <a:r>
              <a:rPr lang="en-US" dirty="0">
                <a:solidFill>
                  <a:srgbClr val="00B0F0"/>
                </a:solidFill>
              </a:rPr>
              <a:t>weave launch</a:t>
            </a:r>
          </a:p>
          <a:p>
            <a:pPr marL="0" indent="0">
              <a:buNone/>
            </a:pPr>
            <a:r>
              <a:rPr lang="en-US" dirty="0" err="1">
                <a:solidFill>
                  <a:srgbClr val="00B0F0"/>
                </a:solidFill>
              </a:rPr>
              <a:t>eval</a:t>
            </a:r>
            <a:r>
              <a:rPr lang="en-US" dirty="0">
                <a:solidFill>
                  <a:srgbClr val="00B0F0"/>
                </a:solidFill>
              </a:rPr>
              <a:t> $(weave </a:t>
            </a:r>
            <a:r>
              <a:rPr lang="en-US" dirty="0" err="1">
                <a:solidFill>
                  <a:srgbClr val="00B0F0"/>
                </a:solidFill>
              </a:rPr>
              <a:t>env</a:t>
            </a:r>
            <a:r>
              <a:rPr lang="en-US" dirty="0">
                <a:solidFill>
                  <a:srgbClr val="00B0F0"/>
                </a:solidFill>
              </a:rPr>
              <a:t>)</a:t>
            </a:r>
          </a:p>
          <a:p>
            <a:pPr marL="0" indent="0">
              <a:buNone/>
            </a:pPr>
            <a:r>
              <a:rPr lang="en-US" dirty="0" smtClean="0"/>
              <a:t># Now</a:t>
            </a:r>
            <a:r>
              <a:rPr lang="en-US" dirty="0"/>
              <a:t>, back on ubuntu-node01, </a:t>
            </a:r>
            <a:r>
              <a:rPr lang="en-US" dirty="0" smtClean="0"/>
              <a:t>bring </a:t>
            </a:r>
            <a:r>
              <a:rPr lang="en-US" dirty="0"/>
              <a:t>node02 in as a peer on node01's weave network</a:t>
            </a:r>
          </a:p>
          <a:p>
            <a:pPr marL="0" indent="0">
              <a:buNone/>
            </a:pPr>
            <a:r>
              <a:rPr lang="en-US" dirty="0">
                <a:solidFill>
                  <a:srgbClr val="00B0F0"/>
                </a:solidFill>
              </a:rPr>
              <a:t>weave connect ubuntu-node02</a:t>
            </a:r>
          </a:p>
        </p:txBody>
      </p:sp>
    </p:spTree>
    <p:extLst>
      <p:ext uri="{BB962C8B-B14F-4D97-AF65-F5344CB8AC3E}">
        <p14:creationId xmlns:p14="http://schemas.microsoft.com/office/powerpoint/2010/main" val="30684417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Example – part </a:t>
            </a:r>
            <a:r>
              <a:rPr lang="en-US" dirty="0" smtClean="0"/>
              <a:t>2 </a:t>
            </a:r>
            <a:r>
              <a:rPr lang="en-US" dirty="0"/>
              <a:t>– </a:t>
            </a:r>
            <a:r>
              <a:rPr lang="en-US" dirty="0" smtClean="0"/>
              <a:t>USE </a:t>
            </a:r>
            <a:r>
              <a:rPr lang="en-US" dirty="0"/>
              <a:t>weave network</a:t>
            </a:r>
          </a:p>
        </p:txBody>
      </p:sp>
      <p:sp>
        <p:nvSpPr>
          <p:cNvPr id="3" name="Content Placeholder 2"/>
          <p:cNvSpPr>
            <a:spLocks noGrp="1"/>
          </p:cNvSpPr>
          <p:nvPr>
            <p:ph idx="1"/>
          </p:nvPr>
        </p:nvSpPr>
        <p:spPr>
          <a:xfrm>
            <a:off x="1141412" y="1817971"/>
            <a:ext cx="9905999" cy="4901327"/>
          </a:xfrm>
        </p:spPr>
        <p:txBody>
          <a:bodyPr>
            <a:normAutofit/>
          </a:bodyPr>
          <a:lstStyle/>
          <a:p>
            <a:pPr marL="0" indent="0">
              <a:buNone/>
            </a:pPr>
            <a:r>
              <a:rPr lang="en-US" dirty="0" smtClean="0"/>
              <a:t>Launch </a:t>
            </a:r>
            <a:r>
              <a:rPr lang="en-US" dirty="0"/>
              <a:t>a container on each </a:t>
            </a:r>
            <a:r>
              <a:rPr lang="en-US" dirty="0" smtClean="0"/>
              <a:t>node, making sure </a:t>
            </a:r>
            <a:r>
              <a:rPr lang="en-US" dirty="0"/>
              <a:t>we name them for easy identification</a:t>
            </a:r>
          </a:p>
          <a:p>
            <a:pPr marL="0" indent="0">
              <a:buNone/>
            </a:pPr>
            <a:endParaRPr lang="en-US" dirty="0" smtClean="0"/>
          </a:p>
          <a:p>
            <a:pPr marL="0" indent="0">
              <a:buNone/>
            </a:pPr>
            <a:r>
              <a:rPr lang="en-US" dirty="0" smtClean="0"/>
              <a:t># </a:t>
            </a:r>
            <a:r>
              <a:rPr lang="en-US" dirty="0"/>
              <a:t>Run a container detached on ubuntu-node01</a:t>
            </a:r>
          </a:p>
          <a:p>
            <a:pPr marL="0" indent="0">
              <a:buNone/>
            </a:pPr>
            <a:r>
              <a:rPr lang="en-US" dirty="0" err="1">
                <a:solidFill>
                  <a:srgbClr val="00B0F0"/>
                </a:solidFill>
              </a:rPr>
              <a:t>docker</a:t>
            </a:r>
            <a:r>
              <a:rPr lang="en-US" dirty="0">
                <a:solidFill>
                  <a:srgbClr val="00B0F0"/>
                </a:solidFill>
              </a:rPr>
              <a:t> container run -d --name app01 alpine tail -f /dev/null</a:t>
            </a:r>
          </a:p>
          <a:p>
            <a:pPr marL="0" indent="0">
              <a:buNone/>
            </a:pPr>
            <a:endParaRPr lang="en-US" dirty="0"/>
          </a:p>
          <a:p>
            <a:pPr marL="0" indent="0">
              <a:buNone/>
            </a:pPr>
            <a:r>
              <a:rPr lang="en-US" dirty="0"/>
              <a:t># Run a container detached on ubuntu-node02</a:t>
            </a:r>
          </a:p>
          <a:p>
            <a:pPr marL="0" indent="0">
              <a:buNone/>
            </a:pPr>
            <a:r>
              <a:rPr lang="en-US" dirty="0" err="1">
                <a:solidFill>
                  <a:srgbClr val="00B0F0"/>
                </a:solidFill>
              </a:rPr>
              <a:t>docker</a:t>
            </a:r>
            <a:r>
              <a:rPr lang="en-US" dirty="0">
                <a:solidFill>
                  <a:srgbClr val="00B0F0"/>
                </a:solidFill>
              </a:rPr>
              <a:t> container run -d --name app02 alpine tail -f /dev/null</a:t>
            </a:r>
          </a:p>
          <a:p>
            <a:pPr marL="0" indent="0">
              <a:buNone/>
            </a:pPr>
            <a:endParaRPr lang="en-US" dirty="0"/>
          </a:p>
        </p:txBody>
      </p:sp>
    </p:spTree>
    <p:extLst>
      <p:ext uri="{BB962C8B-B14F-4D97-AF65-F5344CB8AC3E}">
        <p14:creationId xmlns:p14="http://schemas.microsoft.com/office/powerpoint/2010/main" val="20878717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Example – part 2 – </a:t>
            </a:r>
            <a:r>
              <a:rPr lang="en-US" dirty="0" smtClean="0"/>
              <a:t>continued</a:t>
            </a:r>
            <a:endParaRPr lang="en-US" dirty="0"/>
          </a:p>
        </p:txBody>
      </p:sp>
      <p:sp>
        <p:nvSpPr>
          <p:cNvPr id="3" name="Content Placeholder 2"/>
          <p:cNvSpPr>
            <a:spLocks noGrp="1"/>
          </p:cNvSpPr>
          <p:nvPr>
            <p:ph idx="1"/>
          </p:nvPr>
        </p:nvSpPr>
        <p:spPr>
          <a:xfrm>
            <a:off x="1141412" y="1746053"/>
            <a:ext cx="9905999" cy="4829408"/>
          </a:xfrm>
        </p:spPr>
        <p:txBody>
          <a:bodyPr>
            <a:normAutofit fontScale="70000" lnSpcReduction="20000"/>
          </a:bodyPr>
          <a:lstStyle/>
          <a:p>
            <a:pPr marL="0" indent="0">
              <a:buNone/>
            </a:pPr>
            <a:r>
              <a:rPr lang="en-US" dirty="0" smtClean="0"/>
              <a:t>Now</a:t>
            </a:r>
            <a:r>
              <a:rPr lang="en-US" dirty="0"/>
              <a:t>, we have containers running on both nodes. Let's see whether they can communicate. Since we are on node02, we will check there first</a:t>
            </a:r>
          </a:p>
          <a:p>
            <a:pPr marL="0" indent="0">
              <a:buNone/>
            </a:pPr>
            <a:r>
              <a:rPr lang="en-US" dirty="0" smtClean="0"/>
              <a:t># </a:t>
            </a:r>
            <a:r>
              <a:rPr lang="en-US" dirty="0"/>
              <a:t>From inside the app02 container running on ubuntu-node02</a:t>
            </a:r>
            <a:r>
              <a:rPr lang="en-US" dirty="0" smtClean="0"/>
              <a:t>, let's </a:t>
            </a:r>
            <a:r>
              <a:rPr lang="en-US" dirty="0"/>
              <a:t>ping the app01 container running on ubuntu-node01</a:t>
            </a:r>
          </a:p>
          <a:p>
            <a:pPr marL="0" indent="0">
              <a:buNone/>
            </a:pPr>
            <a:r>
              <a:rPr lang="en-US" dirty="0" err="1">
                <a:solidFill>
                  <a:srgbClr val="00B0F0"/>
                </a:solidFill>
              </a:rPr>
              <a:t>docker</a:t>
            </a:r>
            <a:r>
              <a:rPr lang="en-US" dirty="0">
                <a:solidFill>
                  <a:srgbClr val="00B0F0"/>
                </a:solidFill>
              </a:rPr>
              <a:t> container exec -it app02 ping -c 4 app01</a:t>
            </a:r>
          </a:p>
          <a:p>
            <a:pPr marL="0" indent="0">
              <a:buNone/>
            </a:pPr>
            <a:endParaRPr lang="en-US" dirty="0"/>
          </a:p>
          <a:p>
            <a:pPr marL="0" indent="0">
              <a:buNone/>
            </a:pPr>
            <a:r>
              <a:rPr lang="en-US" dirty="0" smtClean="0"/>
              <a:t>Let's </a:t>
            </a:r>
            <a:r>
              <a:rPr lang="en-US" dirty="0"/>
              <a:t>try going the other </a:t>
            </a:r>
            <a:r>
              <a:rPr lang="en-US" dirty="0" smtClean="0"/>
              <a:t>way…</a:t>
            </a:r>
            <a:endParaRPr lang="en-US" dirty="0"/>
          </a:p>
          <a:p>
            <a:pPr marL="0" indent="0">
              <a:buNone/>
            </a:pPr>
            <a:r>
              <a:rPr lang="en-US" dirty="0"/>
              <a:t># Similarly, from inside the app01 container running on ubuntu-node01</a:t>
            </a:r>
            <a:r>
              <a:rPr lang="en-US" dirty="0" smtClean="0"/>
              <a:t>, let's </a:t>
            </a:r>
            <a:r>
              <a:rPr lang="en-US" dirty="0"/>
              <a:t>ping the app02 container running on ubuntu-node02</a:t>
            </a:r>
          </a:p>
          <a:p>
            <a:pPr marL="0" indent="0">
              <a:buNone/>
            </a:pPr>
            <a:r>
              <a:rPr lang="en-US" dirty="0" err="1">
                <a:solidFill>
                  <a:srgbClr val="00B0F0"/>
                </a:solidFill>
              </a:rPr>
              <a:t>docker</a:t>
            </a:r>
            <a:r>
              <a:rPr lang="en-US" dirty="0">
                <a:solidFill>
                  <a:srgbClr val="00B0F0"/>
                </a:solidFill>
              </a:rPr>
              <a:t> container exec -it app01 ping -c 4 </a:t>
            </a:r>
            <a:r>
              <a:rPr lang="en-US" dirty="0" smtClean="0">
                <a:solidFill>
                  <a:srgbClr val="00B0F0"/>
                </a:solidFill>
              </a:rPr>
              <a:t>app02</a:t>
            </a:r>
          </a:p>
          <a:p>
            <a:pPr marL="0" indent="0">
              <a:buNone/>
            </a:pPr>
            <a:endParaRPr lang="en-US" dirty="0" smtClean="0">
              <a:solidFill>
                <a:srgbClr val="00B0F0"/>
              </a:solidFill>
            </a:endParaRPr>
          </a:p>
          <a:p>
            <a:pPr marL="0" indent="0">
              <a:buNone/>
            </a:pPr>
            <a:r>
              <a:rPr lang="en-US" dirty="0"/>
              <a:t>We have bi-directional communication. </a:t>
            </a:r>
            <a:r>
              <a:rPr lang="en-US" dirty="0" smtClean="0"/>
              <a:t>Did </a:t>
            </a:r>
            <a:r>
              <a:rPr lang="en-US" dirty="0"/>
              <a:t>you notice anything else? </a:t>
            </a:r>
            <a:r>
              <a:rPr lang="en-US" dirty="0"/>
              <a:t>We have name resolution for our app containers (we didn't have to ping by IP only).</a:t>
            </a:r>
          </a:p>
          <a:p>
            <a:pPr marL="0" indent="0">
              <a:buNone/>
            </a:pPr>
            <a:endParaRPr lang="en-US" dirty="0"/>
          </a:p>
        </p:txBody>
      </p:sp>
    </p:spTree>
    <p:extLst>
      <p:ext uri="{BB962C8B-B14F-4D97-AF65-F5344CB8AC3E}">
        <p14:creationId xmlns:p14="http://schemas.microsoft.com/office/powerpoint/2010/main" val="1244486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51115" y="1621971"/>
            <a:ext cx="10798627" cy="4524315"/>
          </a:xfrm>
          <a:prstGeom prst="rect">
            <a:avLst/>
          </a:prstGeom>
          <a:noFill/>
        </p:spPr>
        <p:txBody>
          <a:bodyPr wrap="square" rtlCol="0">
            <a:spAutoFit/>
          </a:bodyPr>
          <a:lstStyle/>
          <a:p>
            <a:r>
              <a:rPr lang="en-US" sz="3600" dirty="0">
                <a:solidFill>
                  <a:schemeClr val="bg1">
                    <a:lumMod val="50000"/>
                    <a:lumOff val="50000"/>
                  </a:schemeClr>
                </a:solidFill>
              </a:rPr>
              <a:t>Chapter 1: Setting up a Docker Development Environment</a:t>
            </a:r>
          </a:p>
          <a:p>
            <a:r>
              <a:rPr lang="en-US" sz="3600" dirty="0">
                <a:solidFill>
                  <a:schemeClr val="bg1">
                    <a:lumMod val="50000"/>
                    <a:lumOff val="50000"/>
                  </a:schemeClr>
                </a:solidFill>
              </a:rPr>
              <a:t>Chapter 2: Learning Docker Commands</a:t>
            </a:r>
          </a:p>
          <a:p>
            <a:r>
              <a:rPr lang="en-US" sz="3600" dirty="0">
                <a:solidFill>
                  <a:schemeClr val="bg1">
                    <a:lumMod val="50000"/>
                    <a:lumOff val="50000"/>
                  </a:schemeClr>
                </a:solidFill>
              </a:rPr>
              <a:t>Chapter 3: Creating Docker Images</a:t>
            </a:r>
          </a:p>
          <a:p>
            <a:r>
              <a:rPr lang="en-US" sz="3600" dirty="0">
                <a:solidFill>
                  <a:schemeClr val="bg1">
                    <a:lumMod val="50000"/>
                    <a:lumOff val="50000"/>
                  </a:schemeClr>
                </a:solidFill>
              </a:rPr>
              <a:t>Chapter 4: Docker Volumes</a:t>
            </a:r>
          </a:p>
          <a:p>
            <a:r>
              <a:rPr lang="en-US" sz="3600" dirty="0">
                <a:solidFill>
                  <a:schemeClr val="bg1">
                    <a:lumMod val="50000"/>
                    <a:lumOff val="50000"/>
                  </a:schemeClr>
                </a:solidFill>
              </a:rPr>
              <a:t>Chapter 5: Docker Swarm</a:t>
            </a:r>
          </a:p>
          <a:p>
            <a:r>
              <a:rPr lang="en-US" sz="3600" dirty="0"/>
              <a:t>Chapter 6: Docker Networking</a:t>
            </a:r>
          </a:p>
          <a:p>
            <a:r>
              <a:rPr lang="en-US" sz="3600" dirty="0">
                <a:solidFill>
                  <a:schemeClr val="bg1">
                    <a:lumMod val="50000"/>
                    <a:lumOff val="50000"/>
                  </a:schemeClr>
                </a:solidFill>
              </a:rPr>
              <a:t>Chapter 7: Docker Stacks</a:t>
            </a:r>
          </a:p>
          <a:p>
            <a:r>
              <a:rPr lang="en-US" sz="3600" dirty="0">
                <a:solidFill>
                  <a:schemeClr val="bg1">
                    <a:lumMod val="50000"/>
                    <a:lumOff val="50000"/>
                  </a:schemeClr>
                </a:solidFill>
              </a:rPr>
              <a:t>Chapter 8: Docker and Jenkins</a:t>
            </a:r>
          </a:p>
        </p:txBody>
      </p:sp>
      <p:sp>
        <p:nvSpPr>
          <p:cNvPr id="3" name="TextBox 2"/>
          <p:cNvSpPr txBox="1"/>
          <p:nvPr/>
        </p:nvSpPr>
        <p:spPr>
          <a:xfrm>
            <a:off x="4245835" y="261258"/>
            <a:ext cx="2566344" cy="923330"/>
          </a:xfrm>
          <a:prstGeom prst="rect">
            <a:avLst/>
          </a:prstGeom>
          <a:noFill/>
        </p:spPr>
        <p:txBody>
          <a:bodyPr wrap="none" rtlCol="0">
            <a:spAutoFit/>
          </a:bodyPr>
          <a:lstStyle/>
          <a:p>
            <a:r>
              <a:rPr lang="en-US" sz="5400" dirty="0"/>
              <a:t>Today…</a:t>
            </a:r>
          </a:p>
        </p:txBody>
      </p:sp>
    </p:spTree>
    <p:extLst>
      <p:ext uri="{BB962C8B-B14F-4D97-AF65-F5344CB8AC3E}">
        <p14:creationId xmlns:p14="http://schemas.microsoft.com/office/powerpoint/2010/main" val="13980310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Docker </a:t>
            </a:r>
            <a:r>
              <a:rPr lang="en-US" dirty="0" smtClean="0"/>
              <a:t>networks</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OK</a:t>
            </a:r>
            <a:r>
              <a:rPr lang="en-US" dirty="0"/>
              <a:t>, you now know a lot about both the local and the remote network drivers, and </a:t>
            </a:r>
            <a:r>
              <a:rPr lang="en-US" dirty="0" smtClean="0"/>
              <a:t>you have </a:t>
            </a:r>
            <a:r>
              <a:rPr lang="en-US" dirty="0"/>
              <a:t>seen how several of them are created for you when you install Docker and/or </a:t>
            </a:r>
            <a:r>
              <a:rPr lang="en-US" dirty="0" smtClean="0"/>
              <a:t>initialize swarm </a:t>
            </a:r>
            <a:r>
              <a:rPr lang="en-US" dirty="0"/>
              <a:t>mode (or install a remote driver). </a:t>
            </a:r>
            <a:endParaRPr lang="en-US" dirty="0" smtClean="0"/>
          </a:p>
          <a:p>
            <a:pPr marL="0" indent="0">
              <a:buNone/>
            </a:pPr>
            <a:r>
              <a:rPr lang="en-US" dirty="0" smtClean="0"/>
              <a:t>But</a:t>
            </a:r>
            <a:r>
              <a:rPr lang="en-US" dirty="0"/>
              <a:t>, what if you want to create your </a:t>
            </a:r>
            <a:r>
              <a:rPr lang="en-US" dirty="0" smtClean="0"/>
              <a:t>own networks </a:t>
            </a:r>
            <a:r>
              <a:rPr lang="en-US" dirty="0"/>
              <a:t>using some of these drivers? It is </a:t>
            </a:r>
            <a:r>
              <a:rPr lang="en-US" dirty="0" smtClean="0"/>
              <a:t>really pretty simple.</a:t>
            </a:r>
          </a:p>
          <a:p>
            <a:pPr marL="0" indent="0">
              <a:buNone/>
            </a:pPr>
            <a:r>
              <a:rPr lang="en-US" dirty="0"/>
              <a:t># Create a new overlay network, with all default options</a:t>
            </a:r>
          </a:p>
          <a:p>
            <a:pPr marL="0" indent="0">
              <a:buNone/>
            </a:pPr>
            <a:r>
              <a:rPr lang="en-US" b="1" dirty="0" err="1">
                <a:solidFill>
                  <a:srgbClr val="00B0F0"/>
                </a:solidFill>
              </a:rPr>
              <a:t>docker</a:t>
            </a:r>
            <a:r>
              <a:rPr lang="en-US" b="1" dirty="0">
                <a:solidFill>
                  <a:srgbClr val="00B0F0"/>
                </a:solidFill>
              </a:rPr>
              <a:t> network create -d overlay defaults-over</a:t>
            </a:r>
            <a:endParaRPr lang="en-US" dirty="0">
              <a:solidFill>
                <a:srgbClr val="00B0F0"/>
              </a:solidFill>
            </a:endParaRPr>
          </a:p>
        </p:txBody>
      </p:sp>
    </p:spTree>
    <p:extLst>
      <p:ext uri="{BB962C8B-B14F-4D97-AF65-F5344CB8AC3E}">
        <p14:creationId xmlns:p14="http://schemas.microsoft.com/office/powerpoint/2010/main" val="3509456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network with more options</a:t>
            </a:r>
            <a:endParaRPr lang="en-US" dirty="0"/>
          </a:p>
        </p:txBody>
      </p:sp>
      <p:sp>
        <p:nvSpPr>
          <p:cNvPr id="3" name="Content Placeholder 2"/>
          <p:cNvSpPr>
            <a:spLocks noGrp="1"/>
          </p:cNvSpPr>
          <p:nvPr>
            <p:ph idx="1"/>
          </p:nvPr>
        </p:nvSpPr>
        <p:spPr>
          <a:xfrm>
            <a:off x="1141412" y="1828246"/>
            <a:ext cx="9905999" cy="4603376"/>
          </a:xfrm>
        </p:spPr>
        <p:txBody>
          <a:bodyPr>
            <a:normAutofit fontScale="92500" lnSpcReduction="10000"/>
          </a:bodyPr>
          <a:lstStyle/>
          <a:p>
            <a:pPr marL="0" indent="0">
              <a:buNone/>
            </a:pPr>
            <a:r>
              <a:rPr lang="en-US" dirty="0"/>
              <a:t># Create a new overlay network with specific IP settings</a:t>
            </a:r>
          </a:p>
          <a:p>
            <a:pPr marL="0" indent="0">
              <a:buNone/>
            </a:pPr>
            <a:r>
              <a:rPr lang="en-US" dirty="0" err="1">
                <a:solidFill>
                  <a:srgbClr val="00B0F0"/>
                </a:solidFill>
              </a:rPr>
              <a:t>docker</a:t>
            </a:r>
            <a:r>
              <a:rPr lang="en-US" dirty="0">
                <a:solidFill>
                  <a:srgbClr val="00B0F0"/>
                </a:solidFill>
              </a:rPr>
              <a:t> network create -d overlay \</a:t>
            </a:r>
          </a:p>
          <a:p>
            <a:pPr marL="0" indent="0">
              <a:buNone/>
            </a:pPr>
            <a:r>
              <a:rPr lang="en-US" dirty="0">
                <a:solidFill>
                  <a:srgbClr val="00B0F0"/>
                </a:solidFill>
              </a:rPr>
              <a:t>--subnet=172.30.0.0/24 \</a:t>
            </a:r>
          </a:p>
          <a:p>
            <a:pPr marL="0" indent="0">
              <a:buNone/>
            </a:pPr>
            <a:r>
              <a:rPr lang="en-US" dirty="0">
                <a:solidFill>
                  <a:srgbClr val="00B0F0"/>
                </a:solidFill>
              </a:rPr>
              <a:t>--</a:t>
            </a:r>
            <a:r>
              <a:rPr lang="en-US" dirty="0" err="1">
                <a:solidFill>
                  <a:srgbClr val="00B0F0"/>
                </a:solidFill>
              </a:rPr>
              <a:t>ip</a:t>
            </a:r>
            <a:r>
              <a:rPr lang="en-US" dirty="0">
                <a:solidFill>
                  <a:srgbClr val="00B0F0"/>
                </a:solidFill>
              </a:rPr>
              <a:t>-range=172.30.0.0/28 \</a:t>
            </a:r>
          </a:p>
          <a:p>
            <a:pPr marL="0" indent="0">
              <a:buNone/>
            </a:pPr>
            <a:r>
              <a:rPr lang="en-US" dirty="0">
                <a:solidFill>
                  <a:srgbClr val="00B0F0"/>
                </a:solidFill>
              </a:rPr>
              <a:t>--gateway=172.30.0.254 \</a:t>
            </a:r>
          </a:p>
          <a:p>
            <a:pPr marL="0" indent="0">
              <a:buNone/>
            </a:pPr>
            <a:r>
              <a:rPr lang="en-US" dirty="0" smtClean="0">
                <a:solidFill>
                  <a:srgbClr val="00B0F0"/>
                </a:solidFill>
              </a:rPr>
              <a:t>specifics-over</a:t>
            </a:r>
          </a:p>
          <a:p>
            <a:pPr marL="0" indent="0">
              <a:buNone/>
            </a:pPr>
            <a:endParaRPr lang="en-US" dirty="0">
              <a:solidFill>
                <a:srgbClr val="00B0F0"/>
              </a:solidFill>
            </a:endParaRPr>
          </a:p>
          <a:p>
            <a:pPr marL="0" indent="0">
              <a:buNone/>
            </a:pPr>
            <a:r>
              <a:rPr lang="en-US" dirty="0"/>
              <a:t># Initial </a:t>
            </a:r>
            <a:r>
              <a:rPr lang="en-US" dirty="0" smtClean="0"/>
              <a:t>validation check    </a:t>
            </a:r>
            <a:r>
              <a:rPr lang="en-US" sz="1500" b="1" dirty="0" smtClean="0"/>
              <a:t>(</a:t>
            </a:r>
            <a:r>
              <a:rPr lang="en-US" sz="1500" b="1" dirty="0" err="1"/>
              <a:t>sudo</a:t>
            </a:r>
            <a:r>
              <a:rPr lang="en-US" sz="1500" b="1" dirty="0"/>
              <a:t> apt-get install </a:t>
            </a:r>
            <a:r>
              <a:rPr lang="en-US" sz="1500" b="1" dirty="0" err="1" smtClean="0"/>
              <a:t>jq</a:t>
            </a:r>
            <a:r>
              <a:rPr lang="en-US" sz="1500" b="1" dirty="0" smtClean="0"/>
              <a:t>)</a:t>
            </a:r>
            <a:endParaRPr lang="en-US" b="1" dirty="0"/>
          </a:p>
          <a:p>
            <a:pPr marL="0" indent="0">
              <a:buNone/>
            </a:pPr>
            <a:r>
              <a:rPr lang="en-US" dirty="0" err="1">
                <a:solidFill>
                  <a:srgbClr val="00B0F0"/>
                </a:solidFill>
              </a:rPr>
              <a:t>docker</a:t>
            </a:r>
            <a:r>
              <a:rPr lang="en-US" dirty="0">
                <a:solidFill>
                  <a:srgbClr val="00B0F0"/>
                </a:solidFill>
              </a:rPr>
              <a:t> network inspect specifics-over --format '{{</a:t>
            </a:r>
            <a:r>
              <a:rPr lang="en-US" dirty="0" err="1">
                <a:solidFill>
                  <a:srgbClr val="00B0F0"/>
                </a:solidFill>
              </a:rPr>
              <a:t>json</a:t>
            </a:r>
            <a:r>
              <a:rPr lang="en-US" dirty="0">
                <a:solidFill>
                  <a:srgbClr val="00B0F0"/>
                </a:solidFill>
              </a:rPr>
              <a:t> .</a:t>
            </a:r>
            <a:r>
              <a:rPr lang="en-US" dirty="0" err="1">
                <a:solidFill>
                  <a:srgbClr val="00B0F0"/>
                </a:solidFill>
              </a:rPr>
              <a:t>IPAM.Config</a:t>
            </a:r>
            <a:r>
              <a:rPr lang="en-US" dirty="0">
                <a:solidFill>
                  <a:srgbClr val="00B0F0"/>
                </a:solidFill>
              </a:rPr>
              <a:t>}}' | </a:t>
            </a:r>
            <a:r>
              <a:rPr lang="en-US" dirty="0" err="1">
                <a:solidFill>
                  <a:srgbClr val="00B0F0"/>
                </a:solidFill>
              </a:rPr>
              <a:t>jq</a:t>
            </a:r>
            <a:endParaRPr lang="en-US" dirty="0">
              <a:solidFill>
                <a:srgbClr val="00B0F0"/>
              </a:solidFill>
            </a:endParaRPr>
          </a:p>
        </p:txBody>
      </p:sp>
    </p:spTree>
    <p:extLst>
      <p:ext uri="{BB962C8B-B14F-4D97-AF65-F5344CB8AC3E}">
        <p14:creationId xmlns:p14="http://schemas.microsoft.com/office/powerpoint/2010/main" val="42564581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newly created network</a:t>
            </a:r>
            <a:endParaRPr lang="en-US" dirty="0"/>
          </a:p>
        </p:txBody>
      </p:sp>
      <p:sp>
        <p:nvSpPr>
          <p:cNvPr id="3" name="Content Placeholder 2"/>
          <p:cNvSpPr>
            <a:spLocks noGrp="1"/>
          </p:cNvSpPr>
          <p:nvPr>
            <p:ph idx="1"/>
          </p:nvPr>
        </p:nvSpPr>
        <p:spPr>
          <a:xfrm>
            <a:off x="1141412" y="1746053"/>
            <a:ext cx="9905999" cy="4839682"/>
          </a:xfrm>
        </p:spPr>
        <p:txBody>
          <a:bodyPr>
            <a:normAutofit lnSpcReduction="10000"/>
          </a:bodyPr>
          <a:lstStyle/>
          <a:p>
            <a:pPr marL="0" indent="0">
              <a:buNone/>
            </a:pPr>
            <a:r>
              <a:rPr lang="en-US" dirty="0"/>
              <a:t># Create a service that uses the new network</a:t>
            </a:r>
          </a:p>
          <a:p>
            <a:pPr marL="0" indent="0">
              <a:buNone/>
            </a:pPr>
            <a:r>
              <a:rPr lang="en-US" dirty="0" err="1">
                <a:solidFill>
                  <a:srgbClr val="00B0F0"/>
                </a:solidFill>
              </a:rPr>
              <a:t>docker</a:t>
            </a:r>
            <a:r>
              <a:rPr lang="en-US" dirty="0">
                <a:solidFill>
                  <a:srgbClr val="00B0F0"/>
                </a:solidFill>
              </a:rPr>
              <a:t> service create --quiet --replicas 3 --name tester1 \</a:t>
            </a:r>
          </a:p>
          <a:p>
            <a:pPr marL="0" indent="0">
              <a:buNone/>
            </a:pPr>
            <a:r>
              <a:rPr lang="en-US" dirty="0">
                <a:solidFill>
                  <a:srgbClr val="00B0F0"/>
                </a:solidFill>
              </a:rPr>
              <a:t>--network specifics-over alpine tail -f /</a:t>
            </a:r>
            <a:r>
              <a:rPr lang="en-US" dirty="0" smtClean="0">
                <a:solidFill>
                  <a:srgbClr val="00B0F0"/>
                </a:solidFill>
              </a:rPr>
              <a:t>dev/null</a:t>
            </a:r>
          </a:p>
          <a:p>
            <a:pPr marL="0" indent="0">
              <a:buNone/>
            </a:pPr>
            <a:r>
              <a:rPr lang="en-US" dirty="0"/>
              <a:t># List the containers…</a:t>
            </a:r>
            <a:r>
              <a:rPr lang="en-US" dirty="0" smtClean="0">
                <a:solidFill>
                  <a:srgbClr val="00B0F0"/>
                </a:solidFill>
              </a:rPr>
              <a:t/>
            </a:r>
            <a:br>
              <a:rPr lang="en-US" dirty="0" smtClean="0">
                <a:solidFill>
                  <a:srgbClr val="00B0F0"/>
                </a:solidFill>
              </a:rPr>
            </a:br>
            <a:r>
              <a:rPr lang="en-US" dirty="0" err="1" smtClean="0">
                <a:solidFill>
                  <a:srgbClr val="00B0F0"/>
                </a:solidFill>
              </a:rPr>
              <a:t>docker</a:t>
            </a:r>
            <a:r>
              <a:rPr lang="en-US" dirty="0" smtClean="0">
                <a:solidFill>
                  <a:srgbClr val="00B0F0"/>
                </a:solidFill>
              </a:rPr>
              <a:t> container ls</a:t>
            </a:r>
          </a:p>
          <a:p>
            <a:pPr marL="0" indent="0">
              <a:buNone/>
            </a:pPr>
            <a:r>
              <a:rPr lang="en-US" dirty="0"/>
              <a:t># Review the container’s </a:t>
            </a:r>
            <a:r>
              <a:rPr lang="en-US" dirty="0" smtClean="0"/>
              <a:t>networks…</a:t>
            </a:r>
            <a:endParaRPr lang="en-US" dirty="0"/>
          </a:p>
          <a:p>
            <a:pPr marL="0" indent="0">
              <a:buNone/>
            </a:pPr>
            <a:r>
              <a:rPr lang="en-US" dirty="0" err="1">
                <a:solidFill>
                  <a:srgbClr val="00B0F0"/>
                </a:solidFill>
              </a:rPr>
              <a:t>docker</a:t>
            </a:r>
            <a:r>
              <a:rPr lang="en-US" dirty="0">
                <a:solidFill>
                  <a:srgbClr val="00B0F0"/>
                </a:solidFill>
              </a:rPr>
              <a:t> container inspect 2tq4 </a:t>
            </a:r>
            <a:r>
              <a:rPr lang="en-US" dirty="0" smtClean="0">
                <a:solidFill>
                  <a:srgbClr val="00B0F0"/>
                </a:solidFill>
              </a:rPr>
              <a:t>--</a:t>
            </a:r>
            <a:r>
              <a:rPr lang="en-US" dirty="0">
                <a:solidFill>
                  <a:srgbClr val="00B0F0"/>
                </a:solidFill>
              </a:rPr>
              <a:t>format '{{</a:t>
            </a:r>
            <a:r>
              <a:rPr lang="en-US" dirty="0" err="1">
                <a:solidFill>
                  <a:srgbClr val="00B0F0"/>
                </a:solidFill>
              </a:rPr>
              <a:t>json</a:t>
            </a:r>
            <a:r>
              <a:rPr lang="en-US" dirty="0">
                <a:solidFill>
                  <a:srgbClr val="00B0F0"/>
                </a:solidFill>
              </a:rPr>
              <a:t> .</a:t>
            </a:r>
            <a:r>
              <a:rPr lang="en-US" dirty="0" err="1">
                <a:solidFill>
                  <a:srgbClr val="00B0F0"/>
                </a:solidFill>
              </a:rPr>
              <a:t>NetworkSettings.Networks</a:t>
            </a:r>
            <a:r>
              <a:rPr lang="en-US" dirty="0">
                <a:solidFill>
                  <a:srgbClr val="00B0F0"/>
                </a:solidFill>
              </a:rPr>
              <a:t>}}' | </a:t>
            </a:r>
            <a:r>
              <a:rPr lang="en-US" dirty="0" err="1" smtClean="0">
                <a:solidFill>
                  <a:srgbClr val="00B0F0"/>
                </a:solidFill>
              </a:rPr>
              <a:t>jq</a:t>
            </a:r>
            <a:endParaRPr lang="en-US" dirty="0" smtClean="0">
              <a:solidFill>
                <a:srgbClr val="00B0F0"/>
              </a:solidFill>
            </a:endParaRPr>
          </a:p>
          <a:p>
            <a:pPr marL="0" indent="0">
              <a:buNone/>
            </a:pPr>
            <a:r>
              <a:rPr lang="en-US" dirty="0"/>
              <a:t># Review the network </a:t>
            </a:r>
            <a:r>
              <a:rPr lang="en-US" dirty="0" err="1"/>
              <a:t>config</a:t>
            </a:r>
            <a:r>
              <a:rPr lang="en-US" dirty="0"/>
              <a:t>…</a:t>
            </a:r>
          </a:p>
          <a:p>
            <a:pPr marL="0" indent="0">
              <a:buNone/>
            </a:pPr>
            <a:r>
              <a:rPr lang="en-US" dirty="0" err="1">
                <a:solidFill>
                  <a:srgbClr val="00B0F0"/>
                </a:solidFill>
              </a:rPr>
              <a:t>docker</a:t>
            </a:r>
            <a:r>
              <a:rPr lang="en-US" dirty="0">
                <a:solidFill>
                  <a:srgbClr val="00B0F0"/>
                </a:solidFill>
              </a:rPr>
              <a:t> network inspect specifics-over --format '{{</a:t>
            </a:r>
            <a:r>
              <a:rPr lang="en-US" dirty="0" err="1">
                <a:solidFill>
                  <a:srgbClr val="00B0F0"/>
                </a:solidFill>
              </a:rPr>
              <a:t>json</a:t>
            </a:r>
            <a:r>
              <a:rPr lang="en-US" dirty="0">
                <a:solidFill>
                  <a:srgbClr val="00B0F0"/>
                </a:solidFill>
              </a:rPr>
              <a:t> .</a:t>
            </a:r>
            <a:r>
              <a:rPr lang="en-US" dirty="0" err="1">
                <a:solidFill>
                  <a:srgbClr val="00B0F0"/>
                </a:solidFill>
              </a:rPr>
              <a:t>IPAM.Config</a:t>
            </a:r>
            <a:r>
              <a:rPr lang="en-US" dirty="0">
                <a:solidFill>
                  <a:srgbClr val="00B0F0"/>
                </a:solidFill>
              </a:rPr>
              <a:t>}}' | </a:t>
            </a:r>
            <a:r>
              <a:rPr lang="en-US" dirty="0" err="1">
                <a:solidFill>
                  <a:srgbClr val="00B0F0"/>
                </a:solidFill>
              </a:rPr>
              <a:t>jq</a:t>
            </a:r>
            <a:endParaRPr lang="en-US" dirty="0">
              <a:solidFill>
                <a:srgbClr val="00B0F0"/>
              </a:solidFill>
            </a:endParaRPr>
          </a:p>
        </p:txBody>
      </p:sp>
    </p:spTree>
    <p:extLst>
      <p:ext uri="{BB962C8B-B14F-4D97-AF65-F5344CB8AC3E}">
        <p14:creationId xmlns:p14="http://schemas.microsoft.com/office/powerpoint/2010/main" val="38702896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“Free” </a:t>
            </a:r>
            <a:r>
              <a:rPr lang="en-US" dirty="0"/>
              <a:t>networking features</a:t>
            </a:r>
            <a:endParaRPr lang="en-US" dirty="0"/>
          </a:p>
        </p:txBody>
      </p:sp>
      <p:sp>
        <p:nvSpPr>
          <p:cNvPr id="3" name="Content Placeholder 2"/>
          <p:cNvSpPr>
            <a:spLocks noGrp="1"/>
          </p:cNvSpPr>
          <p:nvPr>
            <p:ph idx="1"/>
          </p:nvPr>
        </p:nvSpPr>
        <p:spPr/>
        <p:txBody>
          <a:bodyPr>
            <a:normAutofit/>
          </a:bodyPr>
          <a:lstStyle/>
          <a:p>
            <a:pPr marL="0" indent="0">
              <a:buNone/>
            </a:pPr>
            <a:r>
              <a:rPr lang="en-US" dirty="0"/>
              <a:t>There are two networking features or services that you get for free with your Docker </a:t>
            </a:r>
            <a:r>
              <a:rPr lang="en-US" dirty="0" smtClean="0"/>
              <a:t>swarm networks</a:t>
            </a:r>
            <a:r>
              <a:rPr lang="en-US" dirty="0"/>
              <a:t>. The first is Service Discovery, and the second is load balancing. </a:t>
            </a:r>
            <a:endParaRPr lang="en-US" dirty="0" smtClean="0"/>
          </a:p>
          <a:p>
            <a:pPr marL="0" indent="0">
              <a:buNone/>
            </a:pPr>
            <a:r>
              <a:rPr lang="en-US" dirty="0" smtClean="0"/>
              <a:t>When </a:t>
            </a:r>
            <a:r>
              <a:rPr lang="en-US" dirty="0"/>
              <a:t>you </a:t>
            </a:r>
            <a:r>
              <a:rPr lang="en-US" dirty="0" smtClean="0"/>
              <a:t>create Docker </a:t>
            </a:r>
            <a:r>
              <a:rPr lang="en-US" dirty="0"/>
              <a:t>services, you get these features </a:t>
            </a:r>
            <a:r>
              <a:rPr lang="en-US" dirty="0" smtClean="0"/>
              <a:t>automatically</a:t>
            </a:r>
            <a:r>
              <a:rPr lang="en-US" dirty="0"/>
              <a:t>. We experienced these features in </a:t>
            </a:r>
            <a:r>
              <a:rPr lang="en-US" dirty="0" smtClean="0"/>
              <a:t>this chapter </a:t>
            </a:r>
            <a:r>
              <a:rPr lang="en-US" dirty="0"/>
              <a:t>and in </a:t>
            </a:r>
            <a:r>
              <a:rPr lang="en-US" dirty="0" smtClean="0"/>
              <a:t>the session on </a:t>
            </a:r>
            <a:r>
              <a:rPr lang="en-US" i="1" dirty="0" smtClean="0"/>
              <a:t>Docker </a:t>
            </a:r>
            <a:r>
              <a:rPr lang="en-US" i="1" dirty="0"/>
              <a:t>Swarm</a:t>
            </a:r>
            <a:r>
              <a:rPr lang="en-US" dirty="0"/>
              <a:t>, but didn't really refer to them by name. So, </a:t>
            </a:r>
            <a:r>
              <a:rPr lang="en-US" dirty="0" smtClean="0"/>
              <a:t>let's call </a:t>
            </a:r>
            <a:r>
              <a:rPr lang="en-US" dirty="0"/>
              <a:t>them out </a:t>
            </a:r>
            <a:r>
              <a:rPr lang="en-US" dirty="0" smtClean="0"/>
              <a:t>here…</a:t>
            </a:r>
            <a:endParaRPr lang="en-US" dirty="0"/>
          </a:p>
        </p:txBody>
      </p:sp>
    </p:spTree>
    <p:extLst>
      <p:ext uri="{BB962C8B-B14F-4D97-AF65-F5344CB8AC3E}">
        <p14:creationId xmlns:p14="http://schemas.microsoft.com/office/powerpoint/2010/main" val="4325764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a:t>
            </a:r>
            <a:r>
              <a:rPr lang="en-US" dirty="0" smtClean="0"/>
              <a:t>Discovery</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When </a:t>
            </a:r>
            <a:r>
              <a:rPr lang="en-US" dirty="0"/>
              <a:t>you create a service, it gets a unique name. That </a:t>
            </a:r>
            <a:r>
              <a:rPr lang="en-US" dirty="0" smtClean="0"/>
              <a:t>name gets </a:t>
            </a:r>
            <a:r>
              <a:rPr lang="en-US" dirty="0"/>
              <a:t>registered with the swarm DNS. And, every service uses the swarm DNS for </a:t>
            </a:r>
            <a:r>
              <a:rPr lang="en-US" dirty="0" smtClean="0"/>
              <a:t>name resolution</a:t>
            </a:r>
            <a:r>
              <a:rPr lang="en-US" dirty="0"/>
              <a:t>. </a:t>
            </a:r>
            <a:endParaRPr lang="en-US" dirty="0" smtClean="0"/>
          </a:p>
          <a:p>
            <a:pPr marL="0" indent="0">
              <a:buNone/>
            </a:pPr>
            <a:r>
              <a:rPr lang="en-US" dirty="0" smtClean="0"/>
              <a:t>Here </a:t>
            </a:r>
            <a:r>
              <a:rPr lang="en-US" dirty="0"/>
              <a:t>is an example for you. We are going to leverage the </a:t>
            </a:r>
            <a:r>
              <a:rPr lang="en-US" dirty="0" smtClean="0"/>
              <a:t>specifics-over overlay </a:t>
            </a:r>
            <a:r>
              <a:rPr lang="en-US" dirty="0"/>
              <a:t>network we created earlier in the creating Docker networks section. We'll </a:t>
            </a:r>
            <a:r>
              <a:rPr lang="en-US" dirty="0" smtClean="0"/>
              <a:t>create two </a:t>
            </a:r>
            <a:r>
              <a:rPr lang="en-US" dirty="0"/>
              <a:t>services (tester1 and tester2) attached to that network, then we will connect to </a:t>
            </a:r>
            <a:r>
              <a:rPr lang="en-US" dirty="0" smtClean="0"/>
              <a:t>a container </a:t>
            </a:r>
            <a:r>
              <a:rPr lang="en-US" dirty="0"/>
              <a:t>in the tester1 services and ping the tester2 service by </a:t>
            </a:r>
            <a:r>
              <a:rPr lang="en-US" dirty="0" smtClean="0"/>
              <a:t>name.</a:t>
            </a:r>
            <a:endParaRPr lang="en-US" dirty="0"/>
          </a:p>
        </p:txBody>
      </p:sp>
    </p:spTree>
    <p:extLst>
      <p:ext uri="{BB962C8B-B14F-4D97-AF65-F5344CB8AC3E}">
        <p14:creationId xmlns:p14="http://schemas.microsoft.com/office/powerpoint/2010/main" val="13719971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Show service discovery in action</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a:t># Create service tester1</a:t>
            </a:r>
          </a:p>
          <a:p>
            <a:pPr marL="0" indent="0">
              <a:buNone/>
            </a:pPr>
            <a:r>
              <a:rPr lang="en-US" b="1" dirty="0" err="1">
                <a:solidFill>
                  <a:srgbClr val="00B0F0"/>
                </a:solidFill>
              </a:rPr>
              <a:t>docker</a:t>
            </a:r>
            <a:r>
              <a:rPr lang="en-US" b="1" dirty="0">
                <a:solidFill>
                  <a:srgbClr val="00B0F0"/>
                </a:solidFill>
              </a:rPr>
              <a:t> service create --detach --replicas 3 --name </a:t>
            </a:r>
            <a:r>
              <a:rPr lang="en-US" b="1" dirty="0" smtClean="0">
                <a:solidFill>
                  <a:srgbClr val="00B0F0"/>
                </a:solidFill>
              </a:rPr>
              <a:t>tester2 </a:t>
            </a:r>
            <a:r>
              <a:rPr lang="en-US" b="1" dirty="0">
                <a:solidFill>
                  <a:srgbClr val="00B0F0"/>
                </a:solidFill>
              </a:rPr>
              <a:t>\</a:t>
            </a:r>
          </a:p>
          <a:p>
            <a:pPr marL="0" indent="0">
              <a:buNone/>
            </a:pPr>
            <a:r>
              <a:rPr lang="en-US" b="1" dirty="0">
                <a:solidFill>
                  <a:srgbClr val="00B0F0"/>
                </a:solidFill>
              </a:rPr>
              <a:t>--network specifics-over alpine tail -f /dev/null</a:t>
            </a:r>
          </a:p>
          <a:p>
            <a:pPr marL="0" indent="0">
              <a:buNone/>
            </a:pPr>
            <a:r>
              <a:rPr lang="en-US" dirty="0"/>
              <a:t># Create service tester2</a:t>
            </a:r>
          </a:p>
          <a:p>
            <a:pPr marL="0" indent="0">
              <a:buNone/>
            </a:pPr>
            <a:r>
              <a:rPr lang="en-US" b="1" dirty="0" err="1">
                <a:solidFill>
                  <a:srgbClr val="00B0F0"/>
                </a:solidFill>
              </a:rPr>
              <a:t>docker</a:t>
            </a:r>
            <a:r>
              <a:rPr lang="en-US" b="1" dirty="0">
                <a:solidFill>
                  <a:srgbClr val="00B0F0"/>
                </a:solidFill>
              </a:rPr>
              <a:t> service create --detach --replicas 3 --name </a:t>
            </a:r>
            <a:r>
              <a:rPr lang="en-US" b="1" dirty="0" smtClean="0">
                <a:solidFill>
                  <a:srgbClr val="00B0F0"/>
                </a:solidFill>
              </a:rPr>
              <a:t>tester3 </a:t>
            </a:r>
            <a:r>
              <a:rPr lang="en-US" b="1" dirty="0">
                <a:solidFill>
                  <a:srgbClr val="00B0F0"/>
                </a:solidFill>
              </a:rPr>
              <a:t>\</a:t>
            </a:r>
          </a:p>
          <a:p>
            <a:pPr marL="0" indent="0">
              <a:buNone/>
            </a:pPr>
            <a:r>
              <a:rPr lang="en-US" b="1" dirty="0">
                <a:solidFill>
                  <a:srgbClr val="00B0F0"/>
                </a:solidFill>
              </a:rPr>
              <a:t>--network specifics-over alpine tail -f /dev/null</a:t>
            </a:r>
          </a:p>
          <a:p>
            <a:pPr marL="0" indent="0">
              <a:buNone/>
            </a:pPr>
            <a:r>
              <a:rPr lang="en-US" dirty="0"/>
              <a:t># From a container in the tester1 service ping the tester2 service by name</a:t>
            </a:r>
          </a:p>
          <a:p>
            <a:pPr marL="0" indent="0">
              <a:buNone/>
            </a:pPr>
            <a:r>
              <a:rPr lang="en-US" b="1" dirty="0" err="1">
                <a:solidFill>
                  <a:srgbClr val="00B0F0"/>
                </a:solidFill>
              </a:rPr>
              <a:t>docker</a:t>
            </a:r>
            <a:r>
              <a:rPr lang="en-US" b="1" dirty="0">
                <a:solidFill>
                  <a:srgbClr val="00B0F0"/>
                </a:solidFill>
              </a:rPr>
              <a:t> container exec -it </a:t>
            </a:r>
            <a:r>
              <a:rPr lang="en-US" b="1" dirty="0" smtClean="0">
                <a:solidFill>
                  <a:srgbClr val="00B0F0"/>
                </a:solidFill>
              </a:rPr>
              <a:t>tester2.3.5hj309poppj8jo272ks9n4k6a </a:t>
            </a:r>
            <a:r>
              <a:rPr lang="en-US" b="1" dirty="0">
                <a:solidFill>
                  <a:srgbClr val="00B0F0"/>
                </a:solidFill>
              </a:rPr>
              <a:t>ping -c </a:t>
            </a:r>
            <a:r>
              <a:rPr lang="en-US" b="1" dirty="0" smtClean="0">
                <a:solidFill>
                  <a:srgbClr val="00B0F0"/>
                </a:solidFill>
              </a:rPr>
              <a:t>3 tester3</a:t>
            </a:r>
            <a:endParaRPr lang="en-US" dirty="0">
              <a:solidFill>
                <a:srgbClr val="00B0F0"/>
              </a:solidFill>
            </a:endParaRPr>
          </a:p>
        </p:txBody>
      </p:sp>
    </p:spTree>
    <p:extLst>
      <p:ext uri="{BB962C8B-B14F-4D97-AF65-F5344CB8AC3E}">
        <p14:creationId xmlns:p14="http://schemas.microsoft.com/office/powerpoint/2010/main" val="33611315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balancing</a:t>
            </a:r>
          </a:p>
        </p:txBody>
      </p:sp>
      <p:sp>
        <p:nvSpPr>
          <p:cNvPr id="3" name="Content Placeholder 2"/>
          <p:cNvSpPr>
            <a:spLocks noGrp="1"/>
          </p:cNvSpPr>
          <p:nvPr>
            <p:ph idx="1"/>
          </p:nvPr>
        </p:nvSpPr>
        <p:spPr>
          <a:xfrm>
            <a:off x="1141413" y="1879616"/>
            <a:ext cx="9905999" cy="4408167"/>
          </a:xfrm>
        </p:spPr>
        <p:txBody>
          <a:bodyPr>
            <a:normAutofit fontScale="92500"/>
          </a:bodyPr>
          <a:lstStyle/>
          <a:p>
            <a:pPr marL="0" indent="0">
              <a:buNone/>
            </a:pPr>
            <a:r>
              <a:rPr lang="en-US" dirty="0"/>
              <a:t>The second free feature we get is Load balancing. This powerful feature is pretty easy </a:t>
            </a:r>
            <a:r>
              <a:rPr lang="en-US" dirty="0" smtClean="0"/>
              <a:t>to understand</a:t>
            </a:r>
            <a:r>
              <a:rPr lang="en-US" dirty="0"/>
              <a:t>. It allows traffic intended for a service to be sent to any host in a </a:t>
            </a:r>
            <a:r>
              <a:rPr lang="en-US" dirty="0" smtClean="0"/>
              <a:t>swarm regardless </a:t>
            </a:r>
            <a:r>
              <a:rPr lang="en-US" dirty="0"/>
              <a:t>of whether that host is running a replica of the service.</a:t>
            </a:r>
          </a:p>
          <a:p>
            <a:pPr marL="0" indent="0">
              <a:buNone/>
            </a:pPr>
            <a:r>
              <a:rPr lang="en-US" dirty="0"/>
              <a:t>Imagine a scenario where you have a six-node swarm cluster, and a service that has </a:t>
            </a:r>
            <a:r>
              <a:rPr lang="en-US" dirty="0" smtClean="0"/>
              <a:t>only one </a:t>
            </a:r>
            <a:r>
              <a:rPr lang="en-US" dirty="0"/>
              <a:t>replica deployed. You can send traffic to that service via any host in the swarm </a:t>
            </a:r>
            <a:r>
              <a:rPr lang="en-US" dirty="0" smtClean="0"/>
              <a:t>and know </a:t>
            </a:r>
            <a:r>
              <a:rPr lang="en-US" dirty="0"/>
              <a:t>that it will arrive at the service's one container no matter which host the container </a:t>
            </a:r>
            <a:r>
              <a:rPr lang="en-US" dirty="0" smtClean="0"/>
              <a:t>is actually </a:t>
            </a:r>
            <a:r>
              <a:rPr lang="en-US" dirty="0"/>
              <a:t>running on. </a:t>
            </a:r>
            <a:endParaRPr lang="en-US" dirty="0" smtClean="0"/>
          </a:p>
          <a:p>
            <a:pPr marL="0" indent="0">
              <a:buNone/>
            </a:pPr>
            <a:r>
              <a:rPr lang="en-US" dirty="0" smtClean="0"/>
              <a:t>In </a:t>
            </a:r>
            <a:r>
              <a:rPr lang="en-US" dirty="0"/>
              <a:t>fact, you can direct traffic to all hosts in the swarm using a </a:t>
            </a:r>
            <a:r>
              <a:rPr lang="en-US" dirty="0" smtClean="0"/>
              <a:t>load balancer</a:t>
            </a:r>
            <a:r>
              <a:rPr lang="en-US" dirty="0"/>
              <a:t>, say in a round-robin model, and each time traffic is sent to the load balancer, </a:t>
            </a:r>
            <a:r>
              <a:rPr lang="en-US" dirty="0" smtClean="0"/>
              <a:t>that traffic </a:t>
            </a:r>
            <a:r>
              <a:rPr lang="en-US" dirty="0"/>
              <a:t>will get delivered to the app container without fail.</a:t>
            </a:r>
          </a:p>
        </p:txBody>
      </p:sp>
    </p:spTree>
    <p:extLst>
      <p:ext uri="{BB962C8B-B14F-4D97-AF65-F5344CB8AC3E}">
        <p14:creationId xmlns:p14="http://schemas.microsoft.com/office/powerpoint/2010/main" val="21088579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Docker network driver should I use?</a:t>
            </a:r>
          </a:p>
        </p:txBody>
      </p:sp>
      <p:sp>
        <p:nvSpPr>
          <p:cNvPr id="3" name="Content Placeholder 2"/>
          <p:cNvSpPr>
            <a:spLocks noGrp="1"/>
          </p:cNvSpPr>
          <p:nvPr>
            <p:ph idx="1"/>
          </p:nvPr>
        </p:nvSpPr>
        <p:spPr>
          <a:xfrm>
            <a:off x="1141412" y="1776875"/>
            <a:ext cx="9905999" cy="4808859"/>
          </a:xfrm>
        </p:spPr>
        <p:txBody>
          <a:bodyPr>
            <a:normAutofit fontScale="85000" lnSpcReduction="10000"/>
          </a:bodyPr>
          <a:lstStyle/>
          <a:p>
            <a:pPr marL="0" indent="0">
              <a:buNone/>
            </a:pPr>
            <a:r>
              <a:rPr lang="en-US" dirty="0"/>
              <a:t>The short answer to that question is the right one for the job. That means there is no </a:t>
            </a:r>
            <a:r>
              <a:rPr lang="en-US" dirty="0" smtClean="0"/>
              <a:t>single network </a:t>
            </a:r>
            <a:r>
              <a:rPr lang="en-US" dirty="0"/>
              <a:t>driver that is the right fit for every situation. </a:t>
            </a:r>
            <a:endParaRPr lang="en-US" dirty="0" smtClean="0"/>
          </a:p>
          <a:p>
            <a:pPr marL="0" indent="0">
              <a:buNone/>
            </a:pPr>
            <a:r>
              <a:rPr lang="en-US" dirty="0" smtClean="0"/>
              <a:t>If </a:t>
            </a:r>
            <a:r>
              <a:rPr lang="en-US" dirty="0"/>
              <a:t>you're doing work on your laptop</a:t>
            </a:r>
            <a:r>
              <a:rPr lang="en-US" dirty="0" smtClean="0"/>
              <a:t>, running </a:t>
            </a:r>
            <a:r>
              <a:rPr lang="en-US" dirty="0"/>
              <a:t>with swarm inactive, and you just need your containers to be able to </a:t>
            </a:r>
            <a:r>
              <a:rPr lang="en-US" dirty="0" smtClean="0"/>
              <a:t>communicate with </a:t>
            </a:r>
            <a:r>
              <a:rPr lang="en-US" dirty="0"/>
              <a:t>each other, the simple </a:t>
            </a:r>
            <a:r>
              <a:rPr lang="en-US" b="1" dirty="0" smtClean="0">
                <a:solidFill>
                  <a:srgbClr val="FFC000"/>
                </a:solidFill>
              </a:rPr>
              <a:t>bridge mode driver </a:t>
            </a:r>
            <a:r>
              <a:rPr lang="en-US" dirty="0" smtClean="0"/>
              <a:t>is </a:t>
            </a:r>
            <a:r>
              <a:rPr lang="en-US" dirty="0"/>
              <a:t>ideal</a:t>
            </a:r>
            <a:r>
              <a:rPr lang="en-US" dirty="0" smtClean="0"/>
              <a:t>. </a:t>
            </a:r>
          </a:p>
          <a:p>
            <a:pPr marL="0" indent="0">
              <a:buNone/>
            </a:pPr>
            <a:r>
              <a:rPr lang="en-US" dirty="0" smtClean="0"/>
              <a:t>If </a:t>
            </a:r>
            <a:r>
              <a:rPr lang="en-US" dirty="0"/>
              <a:t>you have multiple nodes and just need container-to-container traffic, the </a:t>
            </a:r>
            <a:r>
              <a:rPr lang="en-US" b="1" dirty="0">
                <a:solidFill>
                  <a:srgbClr val="FFC000"/>
                </a:solidFill>
              </a:rPr>
              <a:t>overlay driver </a:t>
            </a:r>
            <a:r>
              <a:rPr lang="en-US" dirty="0" smtClean="0"/>
              <a:t>is the </a:t>
            </a:r>
            <a:r>
              <a:rPr lang="en-US" dirty="0"/>
              <a:t>right one to use. This one works well in AWS, if you are within the </a:t>
            </a:r>
            <a:r>
              <a:rPr lang="en-US" dirty="0" smtClean="0"/>
              <a:t>container-to-container realm</a:t>
            </a:r>
            <a:r>
              <a:rPr lang="en-US" dirty="0"/>
              <a:t>. </a:t>
            </a:r>
            <a:endParaRPr lang="en-US" dirty="0" smtClean="0"/>
          </a:p>
          <a:p>
            <a:pPr marL="0" indent="0">
              <a:buNone/>
            </a:pPr>
            <a:r>
              <a:rPr lang="en-US" dirty="0" smtClean="0"/>
              <a:t>If </a:t>
            </a:r>
            <a:r>
              <a:rPr lang="en-US" dirty="0"/>
              <a:t>you need container-to-VM or </a:t>
            </a:r>
            <a:r>
              <a:rPr lang="en-US" dirty="0" smtClean="0"/>
              <a:t>container-to-physical-server communication </a:t>
            </a:r>
            <a:r>
              <a:rPr lang="en-US" dirty="0"/>
              <a:t>(and can tolerate promiscuous mode), the </a:t>
            </a:r>
            <a:r>
              <a:rPr lang="en-US" b="1" dirty="0">
                <a:solidFill>
                  <a:srgbClr val="FFC000"/>
                </a:solidFill>
              </a:rPr>
              <a:t>MACVLAN driver </a:t>
            </a:r>
            <a:r>
              <a:rPr lang="en-US" dirty="0"/>
              <a:t>is the way </a:t>
            </a:r>
            <a:r>
              <a:rPr lang="en-US" dirty="0" smtClean="0"/>
              <a:t>to go</a:t>
            </a:r>
            <a:r>
              <a:rPr lang="en-US" dirty="0"/>
              <a:t>. </a:t>
            </a:r>
            <a:endParaRPr lang="en-US" dirty="0" smtClean="0"/>
          </a:p>
          <a:p>
            <a:pPr marL="0" indent="0">
              <a:buNone/>
            </a:pPr>
            <a:r>
              <a:rPr lang="en-US" dirty="0" smtClean="0"/>
              <a:t>Or</a:t>
            </a:r>
            <a:r>
              <a:rPr lang="en-US" dirty="0"/>
              <a:t>, if you have a more complex requirement, one of the many remote drivers might </a:t>
            </a:r>
            <a:r>
              <a:rPr lang="en-US" dirty="0" smtClean="0"/>
              <a:t>be just </a:t>
            </a:r>
            <a:r>
              <a:rPr lang="en-US" dirty="0"/>
              <a:t>what the doctor ordered</a:t>
            </a:r>
            <a:r>
              <a:rPr lang="en-US" dirty="0" smtClean="0"/>
              <a:t>. I've </a:t>
            </a:r>
            <a:r>
              <a:rPr lang="en-US" dirty="0"/>
              <a:t>found that for most multi-host scenarios, the </a:t>
            </a:r>
            <a:r>
              <a:rPr lang="en-US" b="1" dirty="0">
                <a:solidFill>
                  <a:srgbClr val="FFC000"/>
                </a:solidFill>
              </a:rPr>
              <a:t>overlay driver </a:t>
            </a:r>
            <a:r>
              <a:rPr lang="en-US" dirty="0"/>
              <a:t>will get the job done, so </a:t>
            </a:r>
            <a:r>
              <a:rPr lang="en-US" dirty="0" smtClean="0"/>
              <a:t>I would  recommend </a:t>
            </a:r>
            <a:r>
              <a:rPr lang="en-US" dirty="0"/>
              <a:t>that you enable swarm mode, and give the overlay driver a try </a:t>
            </a:r>
            <a:r>
              <a:rPr lang="en-US" dirty="0" smtClean="0"/>
              <a:t>before you </a:t>
            </a:r>
            <a:r>
              <a:rPr lang="en-US" dirty="0"/>
              <a:t>ramp up to any of the other multi-host options.</a:t>
            </a:r>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6718001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TextBox 2"/>
          <p:cNvSpPr txBox="1"/>
          <p:nvPr/>
        </p:nvSpPr>
        <p:spPr>
          <a:xfrm>
            <a:off x="1141413" y="1643743"/>
            <a:ext cx="10081758" cy="4154984"/>
          </a:xfrm>
          <a:prstGeom prst="rect">
            <a:avLst/>
          </a:prstGeom>
          <a:noFill/>
        </p:spPr>
        <p:txBody>
          <a:bodyPr wrap="square" rtlCol="0">
            <a:spAutoFit/>
          </a:bodyPr>
          <a:lstStyle/>
          <a:p>
            <a:r>
              <a:rPr lang="en-US" sz="2400" dirty="0" smtClean="0"/>
              <a:t>Docker </a:t>
            </a:r>
            <a:r>
              <a:rPr lang="en-US" sz="2400" dirty="0"/>
              <a:t>has taken a complex technology</a:t>
            </a:r>
            <a:r>
              <a:rPr lang="en-US" sz="2400" dirty="0" smtClean="0"/>
              <a:t>, networking</a:t>
            </a:r>
            <a:r>
              <a:rPr lang="en-US" sz="2400" dirty="0"/>
              <a:t>, and made it easy to understand and use. Most of the crazy, difficult setup </a:t>
            </a:r>
            <a:r>
              <a:rPr lang="en-US" sz="2400" dirty="0" smtClean="0"/>
              <a:t>stuff is </a:t>
            </a:r>
            <a:r>
              <a:rPr lang="en-US" sz="2400" dirty="0"/>
              <a:t>literally handled with a single </a:t>
            </a:r>
            <a:r>
              <a:rPr lang="en-US" sz="2400" dirty="0">
                <a:solidFill>
                  <a:srgbClr val="00B0F0"/>
                </a:solidFill>
              </a:rPr>
              <a:t>swarm </a:t>
            </a:r>
            <a:r>
              <a:rPr lang="en-US" sz="2400" dirty="0" err="1">
                <a:solidFill>
                  <a:srgbClr val="00B0F0"/>
                </a:solidFill>
              </a:rPr>
              <a:t>init</a:t>
            </a:r>
            <a:r>
              <a:rPr lang="en-US" sz="2400" dirty="0"/>
              <a:t> command. </a:t>
            </a:r>
            <a:endParaRPr lang="en-US" sz="2400" dirty="0" smtClean="0"/>
          </a:p>
          <a:p>
            <a:r>
              <a:rPr lang="en-US" sz="2400" dirty="0" smtClean="0"/>
              <a:t>Let's </a:t>
            </a:r>
            <a:r>
              <a:rPr lang="en-US" sz="2400" dirty="0"/>
              <a:t>review: you learned </a:t>
            </a:r>
            <a:r>
              <a:rPr lang="en-US" sz="2400" dirty="0" smtClean="0"/>
              <a:t>about the </a:t>
            </a:r>
            <a:r>
              <a:rPr lang="en-US" sz="2400" dirty="0"/>
              <a:t>network design that Docker created, called the container network model, or CNM</a:t>
            </a:r>
            <a:r>
              <a:rPr lang="en-US" sz="2400" dirty="0" smtClean="0"/>
              <a:t>. Then</a:t>
            </a:r>
            <a:r>
              <a:rPr lang="en-US" sz="2400" dirty="0"/>
              <a:t>, you learned how the </a:t>
            </a:r>
            <a:r>
              <a:rPr lang="en-US" sz="2400" dirty="0" err="1"/>
              <a:t>libnetwork</a:t>
            </a:r>
            <a:r>
              <a:rPr lang="en-US" sz="2400" dirty="0"/>
              <a:t> project turned that model into a </a:t>
            </a:r>
            <a:r>
              <a:rPr lang="en-US" sz="2400" dirty="0" smtClean="0"/>
              <a:t>pluggable architecture</a:t>
            </a:r>
            <a:r>
              <a:rPr lang="en-US" sz="2400" dirty="0"/>
              <a:t>. After that, you found out that Docker created a powerful set of drivers to </a:t>
            </a:r>
            <a:r>
              <a:rPr lang="en-US" sz="2400" dirty="0" smtClean="0"/>
              <a:t>plug into </a:t>
            </a:r>
            <a:r>
              <a:rPr lang="en-US" sz="2400" dirty="0"/>
              <a:t>the </a:t>
            </a:r>
            <a:r>
              <a:rPr lang="en-US" sz="2400" dirty="0" err="1"/>
              <a:t>libnetwork</a:t>
            </a:r>
            <a:r>
              <a:rPr lang="en-US" sz="2400" dirty="0"/>
              <a:t> architecture to enable a variety of network options for most of </a:t>
            </a:r>
            <a:r>
              <a:rPr lang="en-US" sz="2400" dirty="0" smtClean="0"/>
              <a:t>your container </a:t>
            </a:r>
            <a:r>
              <a:rPr lang="en-US" sz="2400" dirty="0"/>
              <a:t>communication needs. Since the architecture is so pluggable, others have </a:t>
            </a:r>
            <a:r>
              <a:rPr lang="en-US" sz="2400" dirty="0" smtClean="0"/>
              <a:t>created even </a:t>
            </a:r>
            <a:r>
              <a:rPr lang="en-US" sz="2400" dirty="0"/>
              <a:t>more network drivers that solve any edge cases that the Docker drivers don't handle</a:t>
            </a:r>
            <a:r>
              <a:rPr lang="en-US" sz="2400" dirty="0" smtClean="0"/>
              <a:t>.</a:t>
            </a:r>
            <a:endParaRPr lang="en-US" sz="2400" dirty="0"/>
          </a:p>
        </p:txBody>
      </p:sp>
    </p:spTree>
    <p:extLst>
      <p:ext uri="{BB962C8B-B14F-4D97-AF65-F5344CB8AC3E}">
        <p14:creationId xmlns:p14="http://schemas.microsoft.com/office/powerpoint/2010/main" val="8823795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BHU official answer key 2020 released for UET and PET; check detail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7283" y="1180645"/>
            <a:ext cx="9264650" cy="4632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0483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 will cover today</a:t>
            </a:r>
          </a:p>
        </p:txBody>
      </p:sp>
      <p:sp>
        <p:nvSpPr>
          <p:cNvPr id="3" name="TextBox 2"/>
          <p:cNvSpPr txBox="1"/>
          <p:nvPr/>
        </p:nvSpPr>
        <p:spPr>
          <a:xfrm>
            <a:off x="1141413" y="1959429"/>
            <a:ext cx="9832820" cy="2677656"/>
          </a:xfrm>
          <a:prstGeom prst="rect">
            <a:avLst/>
          </a:prstGeom>
          <a:noFill/>
        </p:spPr>
        <p:txBody>
          <a:bodyPr wrap="none" rtlCol="0">
            <a:spAutoFit/>
          </a:bodyPr>
          <a:lstStyle/>
          <a:p>
            <a:pPr marL="285750" indent="-285750">
              <a:buFont typeface="Arial" panose="020B0604020202020204" pitchFamily="34" charset="0"/>
              <a:buChar char="•"/>
            </a:pPr>
            <a:r>
              <a:rPr lang="en-US" sz="2800" dirty="0"/>
              <a:t>What is a Docker network?</a:t>
            </a:r>
          </a:p>
          <a:p>
            <a:pPr marL="285750" indent="-285750">
              <a:buFont typeface="Arial" panose="020B0604020202020204" pitchFamily="34" charset="0"/>
              <a:buChar char="•"/>
            </a:pPr>
            <a:r>
              <a:rPr lang="en-US" sz="2800" dirty="0"/>
              <a:t>What built-in (also known as local) Docker networks are all about</a:t>
            </a:r>
          </a:p>
          <a:p>
            <a:pPr marL="285750" indent="-285750">
              <a:buFont typeface="Arial" panose="020B0604020202020204" pitchFamily="34" charset="0"/>
              <a:buChar char="•"/>
            </a:pPr>
            <a:r>
              <a:rPr lang="en-US" sz="2800" dirty="0"/>
              <a:t>What about third-party (also known as remote) Docker networks?</a:t>
            </a:r>
          </a:p>
          <a:p>
            <a:pPr marL="285750" indent="-285750">
              <a:buFont typeface="Arial" panose="020B0604020202020204" pitchFamily="34" charset="0"/>
              <a:buChar char="•"/>
            </a:pPr>
            <a:r>
              <a:rPr lang="en-US" sz="2800" dirty="0"/>
              <a:t>How to create Docker networks</a:t>
            </a:r>
          </a:p>
          <a:p>
            <a:pPr marL="285750" indent="-285750">
              <a:buFont typeface="Arial" panose="020B0604020202020204" pitchFamily="34" charset="0"/>
              <a:buChar char="•"/>
            </a:pPr>
            <a:r>
              <a:rPr lang="en-US" sz="2800" dirty="0"/>
              <a:t>The </a:t>
            </a:r>
            <a:r>
              <a:rPr lang="en-US" sz="2800" dirty="0" smtClean="0"/>
              <a:t>“free” </a:t>
            </a:r>
            <a:r>
              <a:rPr lang="en-US" sz="2800" dirty="0"/>
              <a:t>service discovery and load balancing features</a:t>
            </a:r>
          </a:p>
          <a:p>
            <a:pPr marL="285750" indent="-285750">
              <a:buFont typeface="Arial" panose="020B0604020202020204" pitchFamily="34" charset="0"/>
              <a:buChar char="•"/>
            </a:pPr>
            <a:r>
              <a:rPr lang="en-US" sz="2800" dirty="0"/>
              <a:t>The right Docker network driver to use for your needs</a:t>
            </a:r>
          </a:p>
        </p:txBody>
      </p:sp>
    </p:spTree>
    <p:extLst>
      <p:ext uri="{BB962C8B-B14F-4D97-AF65-F5344CB8AC3E}">
        <p14:creationId xmlns:p14="http://schemas.microsoft.com/office/powerpoint/2010/main" val="7813785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767943" y="1621971"/>
            <a:ext cx="6781799" cy="3416320"/>
          </a:xfrm>
          <a:prstGeom prst="rect">
            <a:avLst/>
          </a:prstGeom>
          <a:noFill/>
        </p:spPr>
        <p:txBody>
          <a:bodyPr wrap="square" rtlCol="0">
            <a:spAutoFit/>
          </a:bodyPr>
          <a:lstStyle/>
          <a:p>
            <a:r>
              <a:rPr lang="en-US" sz="3600" i="1" dirty="0"/>
              <a:t>Approximately 97% of all shipping containers are manufactured in China. It is far easier to produce the container close to the shipment than to re-position containers around the</a:t>
            </a:r>
          </a:p>
          <a:p>
            <a:r>
              <a:rPr lang="en-US" sz="3600" i="1" dirty="0"/>
              <a:t>world.</a:t>
            </a:r>
            <a:endParaRPr lang="en-US" sz="6000" dirty="0"/>
          </a:p>
        </p:txBody>
      </p:sp>
      <p:sp>
        <p:nvSpPr>
          <p:cNvPr id="3" name="TextBox 2"/>
          <p:cNvSpPr txBox="1"/>
          <p:nvPr/>
        </p:nvSpPr>
        <p:spPr>
          <a:xfrm>
            <a:off x="4180521" y="293915"/>
            <a:ext cx="2415726" cy="923330"/>
          </a:xfrm>
          <a:prstGeom prst="rect">
            <a:avLst/>
          </a:prstGeom>
          <a:noFill/>
        </p:spPr>
        <p:txBody>
          <a:bodyPr wrap="none" rtlCol="0">
            <a:spAutoFit/>
          </a:bodyPr>
          <a:lstStyle/>
          <a:p>
            <a:r>
              <a:rPr lang="en-US" sz="5400" dirty="0"/>
              <a:t>Fun Fact</a:t>
            </a:r>
          </a:p>
        </p:txBody>
      </p:sp>
      <p:sp>
        <p:nvSpPr>
          <p:cNvPr id="4" name="TextBox 3"/>
          <p:cNvSpPr txBox="1"/>
          <p:nvPr/>
        </p:nvSpPr>
        <p:spPr>
          <a:xfrm>
            <a:off x="8085263" y="5010472"/>
            <a:ext cx="2871812" cy="369332"/>
          </a:xfrm>
          <a:prstGeom prst="rect">
            <a:avLst/>
          </a:prstGeom>
          <a:noFill/>
        </p:spPr>
        <p:txBody>
          <a:bodyPr wrap="none" rtlCol="0">
            <a:spAutoFit/>
          </a:bodyPr>
          <a:lstStyle/>
          <a:p>
            <a:r>
              <a:rPr lang="en-US" dirty="0">
                <a:hlinkClick r:id="rId2">
                  <a:extLst>
                    <a:ext uri="{A12FA001-AC4F-418D-AE19-62706E023703}">
                      <ahyp:hlinkClr xmlns="" xmlns:ahyp="http://schemas.microsoft.com/office/drawing/2018/hyperlinkcolor" val="tx"/>
                    </a:ext>
                  </a:extLst>
                </a:hlinkClick>
              </a:rPr>
              <a:t>https://www.billie</a:t>
            </a:r>
            <a:r>
              <a:rPr lang="en-US" dirty="0">
                <a:hlinkClick r:id="rId3">
                  <a:extLst>
                    <a:ext uri="{A12FA001-AC4F-418D-AE19-62706E023703}">
                      <ahyp:hlinkClr xmlns="" xmlns:ahyp="http://schemas.microsoft.com/office/drawing/2018/hyperlinkcolor" val="tx"/>
                    </a:ext>
                  </a:extLst>
                </a:hlinkClick>
              </a:rPr>
              <a:t>bo</a:t>
            </a:r>
            <a:r>
              <a:rPr lang="en-US" dirty="0">
                <a:hlinkClick r:id="rId3">
                  <a:extLst>
                    <a:ext uri="{A12FA001-AC4F-418D-AE19-62706E023703}">
                      <ahyp:hlinkClr xmlns="" xmlns:ahyp="http://schemas.microsoft.com/office/drawing/2018/hyperlinkcolor" val="tx"/>
                    </a:ext>
                  </a:extLst>
                </a:hlinkClick>
              </a:rPr>
              <a:t>x.co.uk/</a:t>
            </a:r>
            <a:r>
              <a:rPr lang="en-US" dirty="0"/>
              <a:t> </a:t>
            </a:r>
          </a:p>
        </p:txBody>
      </p:sp>
      <p:pic>
        <p:nvPicPr>
          <p:cNvPr id="1028" name="Picture 4" descr="containers">
            <a:extLst>
              <a:ext uri="{FF2B5EF4-FFF2-40B4-BE49-F238E27FC236}">
                <a16:creationId xmlns:a16="http://schemas.microsoft.com/office/drawing/2014/main" id="{EEF042D5-585C-4610-94C4-82761552C0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502" y="2006600"/>
            <a:ext cx="4452566" cy="2495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6049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Technical requirements</a:t>
            </a:r>
            <a:endParaRPr lang="en-US" dirty="0"/>
          </a:p>
        </p:txBody>
      </p:sp>
      <p:sp>
        <p:nvSpPr>
          <p:cNvPr id="3" name="Content Placeholder 2"/>
          <p:cNvSpPr>
            <a:spLocks noGrp="1"/>
          </p:cNvSpPr>
          <p:nvPr>
            <p:ph idx="1"/>
          </p:nvPr>
        </p:nvSpPr>
        <p:spPr>
          <a:xfrm>
            <a:off x="1141412" y="1729946"/>
            <a:ext cx="9905999" cy="4819135"/>
          </a:xfrm>
        </p:spPr>
        <p:txBody>
          <a:bodyPr>
            <a:normAutofit/>
          </a:bodyPr>
          <a:lstStyle/>
          <a:p>
            <a:pPr marL="0" indent="0">
              <a:buNone/>
            </a:pPr>
            <a:r>
              <a:rPr lang="en-US" dirty="0"/>
              <a:t>You will be pulling Docker images from Docker's public repo, and installing network drivers from Weave, so basic internet access is required to execute the examples within this chapter. </a:t>
            </a:r>
          </a:p>
          <a:p>
            <a:pPr marL="0" indent="0">
              <a:buNone/>
            </a:pPr>
            <a:r>
              <a:rPr lang="en-US" dirty="0"/>
              <a:t>Also, we will be using the </a:t>
            </a:r>
            <a:r>
              <a:rPr lang="en-US" dirty="0" err="1">
                <a:solidFill>
                  <a:srgbClr val="00B0F0"/>
                </a:solidFill>
              </a:rPr>
              <a:t>jq</a:t>
            </a:r>
            <a:r>
              <a:rPr lang="en-US" dirty="0"/>
              <a:t> software package, so if you haven't installed it yet, please see the instructions on how to do so - they can be found in The container inspect command section of Chapter 2, Learning Docker Commands…</a:t>
            </a:r>
          </a:p>
          <a:p>
            <a:pPr marL="0" indent="0">
              <a:buNone/>
            </a:pPr>
            <a:r>
              <a:rPr lang="en-US" dirty="0"/>
              <a:t>The code files of this chapter in the book can be found on GitHub:</a:t>
            </a:r>
          </a:p>
          <a:p>
            <a:pPr marL="0" indent="0">
              <a:buNone/>
            </a:pPr>
            <a:r>
              <a:rPr lang="en-US" sz="2000" dirty="0">
                <a:hlinkClick r:id="rId2"/>
              </a:rPr>
              <a:t>https://github.com/PacktPublishing/Docker-Quick-Start-Guide/tree/master/Chapter06</a:t>
            </a:r>
            <a:r>
              <a:rPr lang="en-US" sz="2000" dirty="0"/>
              <a:t> </a:t>
            </a:r>
          </a:p>
          <a:p>
            <a:pPr marL="0" indent="0">
              <a:buNone/>
            </a:pPr>
            <a:r>
              <a:rPr lang="en-US" dirty="0"/>
              <a:t>Check out the following video to see the code in action: </a:t>
            </a:r>
            <a:r>
              <a:rPr lang="en-US" dirty="0">
                <a:hlinkClick r:id="rId3"/>
              </a:rPr>
              <a:t>http://bit.ly/2FJ2iBK</a:t>
            </a:r>
            <a:r>
              <a:rPr lang="en-US" dirty="0"/>
              <a:t> </a:t>
            </a:r>
          </a:p>
        </p:txBody>
      </p:sp>
    </p:spTree>
    <p:extLst>
      <p:ext uri="{BB962C8B-B14F-4D97-AF65-F5344CB8AC3E}">
        <p14:creationId xmlns:p14="http://schemas.microsoft.com/office/powerpoint/2010/main" val="15900915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a:t>
            </a:r>
            <a:r>
              <a:rPr lang="en-US" dirty="0" err="1" smtClean="0"/>
              <a:t>docker</a:t>
            </a:r>
            <a:r>
              <a:rPr lang="en-US" dirty="0" smtClean="0"/>
              <a:t> network?</a:t>
            </a:r>
            <a:endParaRPr lang="en-US" dirty="0"/>
          </a:p>
        </p:txBody>
      </p:sp>
      <p:sp>
        <p:nvSpPr>
          <p:cNvPr id="3" name="Content Placeholder 2"/>
          <p:cNvSpPr>
            <a:spLocks noGrp="1"/>
          </p:cNvSpPr>
          <p:nvPr>
            <p:ph idx="1"/>
          </p:nvPr>
        </p:nvSpPr>
        <p:spPr/>
        <p:txBody>
          <a:bodyPr>
            <a:noAutofit/>
          </a:bodyPr>
          <a:lstStyle/>
          <a:p>
            <a:pPr marL="0" indent="0">
              <a:buNone/>
            </a:pPr>
            <a:r>
              <a:rPr lang="en-US" sz="2800" dirty="0"/>
              <a:t>As you already know, a network is a linkage system that allows computers and </a:t>
            </a:r>
            <a:r>
              <a:rPr lang="en-US" sz="2800" dirty="0" smtClean="0"/>
              <a:t>other hardware </a:t>
            </a:r>
            <a:r>
              <a:rPr lang="en-US" sz="2800" dirty="0"/>
              <a:t>devices to communicate. </a:t>
            </a:r>
            <a:endParaRPr lang="en-US" sz="2800" dirty="0" smtClean="0"/>
          </a:p>
          <a:p>
            <a:pPr marL="0" indent="0">
              <a:buNone/>
            </a:pPr>
            <a:r>
              <a:rPr lang="en-US" sz="2800" dirty="0" smtClean="0"/>
              <a:t>A </a:t>
            </a:r>
            <a:r>
              <a:rPr lang="en-US" sz="2800" dirty="0"/>
              <a:t>Docker network is the same thing. It is a </a:t>
            </a:r>
            <a:r>
              <a:rPr lang="en-US" sz="2800" dirty="0" smtClean="0"/>
              <a:t>linkage system </a:t>
            </a:r>
            <a:r>
              <a:rPr lang="en-US" sz="2800" dirty="0"/>
              <a:t>that allows Docker containers to communicate with each other on the same </a:t>
            </a:r>
            <a:r>
              <a:rPr lang="en-US" sz="2800" dirty="0" smtClean="0"/>
              <a:t>Docker host</a:t>
            </a:r>
            <a:r>
              <a:rPr lang="en-US" sz="2800" dirty="0"/>
              <a:t>, or with containers, computers, and hardware outside of the container's host, </a:t>
            </a:r>
            <a:r>
              <a:rPr lang="en-US" sz="2800" dirty="0" smtClean="0"/>
              <a:t>including containers </a:t>
            </a:r>
            <a:r>
              <a:rPr lang="en-US" sz="2800" dirty="0"/>
              <a:t>running on other Docker hosts.</a:t>
            </a:r>
          </a:p>
        </p:txBody>
      </p:sp>
    </p:spTree>
    <p:extLst>
      <p:ext uri="{BB962C8B-B14F-4D97-AF65-F5344CB8AC3E}">
        <p14:creationId xmlns:p14="http://schemas.microsoft.com/office/powerpoint/2010/main" val="3320698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container network model (</a:t>
            </a:r>
            <a:r>
              <a:rPr lang="en-US" dirty="0" err="1" smtClean="0"/>
              <a:t>cnm</a:t>
            </a:r>
            <a:r>
              <a:rPr lang="en-US" dirty="0" smtClean="0"/>
              <a:t>)</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a:t>Docker networks allow you to manage resources at scale.  They abstract away most of the complexity of networking, delivering easy-</a:t>
            </a:r>
            <a:r>
              <a:rPr lang="en-US" dirty="0" err="1"/>
              <a:t>tounderstand</a:t>
            </a:r>
            <a:r>
              <a:rPr lang="en-US" dirty="0" smtClean="0"/>
              <a:t>, easy-to-document</a:t>
            </a:r>
            <a:r>
              <a:rPr lang="en-US" dirty="0"/>
              <a:t>, and easy-to-use networks for your containerized apps. </a:t>
            </a:r>
            <a:r>
              <a:rPr lang="en-US" dirty="0" smtClean="0"/>
              <a:t>The Docker </a:t>
            </a:r>
            <a:r>
              <a:rPr lang="en-US" dirty="0"/>
              <a:t>network is based on a standard, created by Docker, called the Container </a:t>
            </a:r>
            <a:r>
              <a:rPr lang="en-US" dirty="0" smtClean="0"/>
              <a:t>Network Model </a:t>
            </a:r>
            <a:r>
              <a:rPr lang="en-US" dirty="0"/>
              <a:t>(CNM). </a:t>
            </a:r>
            <a:endParaRPr lang="en-US" dirty="0" smtClean="0"/>
          </a:p>
          <a:p>
            <a:pPr marL="0" indent="0">
              <a:buNone/>
            </a:pPr>
            <a:r>
              <a:rPr lang="en-US" dirty="0" smtClean="0"/>
              <a:t>There </a:t>
            </a:r>
            <a:r>
              <a:rPr lang="en-US" dirty="0"/>
              <a:t>is a competing networking standard, created by CoreOS, called </a:t>
            </a:r>
            <a:r>
              <a:rPr lang="en-US" dirty="0" smtClean="0"/>
              <a:t>the Container </a:t>
            </a:r>
            <a:r>
              <a:rPr lang="en-US" dirty="0"/>
              <a:t>Network Interface (CNI). The CNI standard has been adopted by </a:t>
            </a:r>
            <a:r>
              <a:rPr lang="en-US" dirty="0" smtClean="0"/>
              <a:t>several projects</a:t>
            </a:r>
            <a:r>
              <a:rPr lang="en-US" dirty="0"/>
              <a:t>, most notably Kubernetes, and arguments can be made to support its use.</a:t>
            </a:r>
          </a:p>
          <a:p>
            <a:pPr marL="0" indent="0">
              <a:buNone/>
            </a:pPr>
            <a:r>
              <a:rPr lang="en-US" dirty="0"/>
              <a:t>However, in this </a:t>
            </a:r>
            <a:r>
              <a:rPr lang="en-US" dirty="0" smtClean="0"/>
              <a:t>session, </a:t>
            </a:r>
            <a:r>
              <a:rPr lang="en-US" dirty="0"/>
              <a:t>we will focus our attention on the CNM standard from Docker.</a:t>
            </a:r>
          </a:p>
        </p:txBody>
      </p:sp>
    </p:spTree>
    <p:extLst>
      <p:ext uri="{BB962C8B-B14F-4D97-AF65-F5344CB8AC3E}">
        <p14:creationId xmlns:p14="http://schemas.microsoft.com/office/powerpoint/2010/main" val="911243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err="1"/>
              <a:t>libnetwork</a:t>
            </a:r>
            <a:r>
              <a:rPr lang="en-US" dirty="0"/>
              <a:t> project</a:t>
            </a:r>
          </a:p>
        </p:txBody>
      </p:sp>
      <p:sp>
        <p:nvSpPr>
          <p:cNvPr id="3" name="Content Placeholder 2"/>
          <p:cNvSpPr>
            <a:spLocks noGrp="1"/>
          </p:cNvSpPr>
          <p:nvPr>
            <p:ph idx="1"/>
          </p:nvPr>
        </p:nvSpPr>
        <p:spPr/>
        <p:txBody>
          <a:bodyPr>
            <a:normAutofit fontScale="77500" lnSpcReduction="20000"/>
          </a:bodyPr>
          <a:lstStyle/>
          <a:p>
            <a:pPr marL="0" indent="0">
              <a:buNone/>
            </a:pPr>
            <a:r>
              <a:rPr lang="en-US" dirty="0"/>
              <a:t>The CNM </a:t>
            </a:r>
            <a:r>
              <a:rPr lang="en-US" dirty="0" smtClean="0"/>
              <a:t>was implemented </a:t>
            </a:r>
            <a:r>
              <a:rPr lang="en-US" dirty="0"/>
              <a:t>by the </a:t>
            </a:r>
            <a:r>
              <a:rPr lang="en-US" dirty="0" err="1"/>
              <a:t>libnetwork</a:t>
            </a:r>
            <a:r>
              <a:rPr lang="en-US" dirty="0"/>
              <a:t> project</a:t>
            </a:r>
            <a:r>
              <a:rPr lang="en-US" dirty="0" smtClean="0"/>
              <a:t>. The </a:t>
            </a:r>
            <a:r>
              <a:rPr lang="en-US" dirty="0"/>
              <a:t>CNM implementation, written in Go, is made up of three constructs: </a:t>
            </a:r>
            <a:r>
              <a:rPr lang="en-US" b="1" dirty="0">
                <a:solidFill>
                  <a:srgbClr val="FFC000"/>
                </a:solidFill>
              </a:rPr>
              <a:t>the sandbox</a:t>
            </a:r>
            <a:r>
              <a:rPr lang="en-US" dirty="0"/>
              <a:t>, </a:t>
            </a:r>
            <a:r>
              <a:rPr lang="en-US" b="1" dirty="0" smtClean="0">
                <a:solidFill>
                  <a:srgbClr val="FFC000"/>
                </a:solidFill>
              </a:rPr>
              <a:t>the endpoint</a:t>
            </a:r>
            <a:r>
              <a:rPr lang="en-US" dirty="0" smtClean="0"/>
              <a:t>, and </a:t>
            </a:r>
            <a:r>
              <a:rPr lang="en-US" b="1" dirty="0">
                <a:solidFill>
                  <a:srgbClr val="FFC000"/>
                </a:solidFill>
              </a:rPr>
              <a:t>the network</a:t>
            </a:r>
            <a:r>
              <a:rPr lang="en-US" dirty="0"/>
              <a:t>. </a:t>
            </a:r>
            <a:endParaRPr lang="en-US" dirty="0" smtClean="0"/>
          </a:p>
          <a:p>
            <a:pPr marL="0" indent="0">
              <a:buNone/>
            </a:pPr>
            <a:r>
              <a:rPr lang="en-US" dirty="0" smtClean="0">
                <a:solidFill>
                  <a:srgbClr val="FFC000"/>
                </a:solidFill>
              </a:rPr>
              <a:t>The </a:t>
            </a:r>
            <a:r>
              <a:rPr lang="en-US" dirty="0">
                <a:solidFill>
                  <a:srgbClr val="FFC000"/>
                </a:solidFill>
              </a:rPr>
              <a:t>sandbox </a:t>
            </a:r>
            <a:r>
              <a:rPr lang="en-US" dirty="0"/>
              <a:t>is a network namespace. Each container has its </a:t>
            </a:r>
            <a:r>
              <a:rPr lang="en-US" dirty="0" smtClean="0"/>
              <a:t>own sandbox</a:t>
            </a:r>
            <a:r>
              <a:rPr lang="en-US" dirty="0"/>
              <a:t>. It holds the configuration of the container's network stack. This includes </a:t>
            </a:r>
            <a:r>
              <a:rPr lang="en-US" dirty="0" smtClean="0"/>
              <a:t>its routing </a:t>
            </a:r>
            <a:r>
              <a:rPr lang="en-US" dirty="0"/>
              <a:t>tables, interfaces, and DNS settings for IP and MAC addresses. The sandbox </a:t>
            </a:r>
            <a:r>
              <a:rPr lang="en-US" dirty="0" smtClean="0"/>
              <a:t>also contains </a:t>
            </a:r>
            <a:r>
              <a:rPr lang="en-US" dirty="0"/>
              <a:t>the network endpoints for the container. </a:t>
            </a:r>
            <a:endParaRPr lang="en-US" dirty="0" smtClean="0"/>
          </a:p>
          <a:p>
            <a:pPr marL="0" indent="0">
              <a:buNone/>
            </a:pPr>
            <a:r>
              <a:rPr lang="en-US" dirty="0" smtClean="0">
                <a:solidFill>
                  <a:srgbClr val="FFC000"/>
                </a:solidFill>
              </a:rPr>
              <a:t>The </a:t>
            </a:r>
            <a:r>
              <a:rPr lang="en-US" dirty="0">
                <a:solidFill>
                  <a:srgbClr val="FFC000"/>
                </a:solidFill>
              </a:rPr>
              <a:t>endpoints</a:t>
            </a:r>
            <a:r>
              <a:rPr lang="en-US" dirty="0"/>
              <a:t> are what join </a:t>
            </a:r>
            <a:r>
              <a:rPr lang="en-US" dirty="0" smtClean="0"/>
              <a:t>the sandbox </a:t>
            </a:r>
            <a:r>
              <a:rPr lang="en-US" dirty="0"/>
              <a:t>to networks. Endpoints are essentially network interfaces, such as eth0. </a:t>
            </a:r>
            <a:r>
              <a:rPr lang="en-US" dirty="0" smtClean="0"/>
              <a:t>A container's </a:t>
            </a:r>
            <a:r>
              <a:rPr lang="en-US" dirty="0"/>
              <a:t>sandbox may have more than one endpoint, but each endpoint will connect </a:t>
            </a:r>
            <a:r>
              <a:rPr lang="en-US" dirty="0" smtClean="0"/>
              <a:t>to only </a:t>
            </a:r>
            <a:r>
              <a:rPr lang="en-US" dirty="0"/>
              <a:t>a single network. </a:t>
            </a:r>
            <a:endParaRPr lang="en-US" dirty="0" smtClean="0"/>
          </a:p>
          <a:p>
            <a:pPr marL="0" indent="0">
              <a:buNone/>
            </a:pPr>
            <a:r>
              <a:rPr lang="en-US" dirty="0" smtClean="0">
                <a:solidFill>
                  <a:srgbClr val="FFC000"/>
                </a:solidFill>
              </a:rPr>
              <a:t>The network</a:t>
            </a:r>
            <a:r>
              <a:rPr lang="en-US" dirty="0" smtClean="0"/>
              <a:t> </a:t>
            </a:r>
            <a:r>
              <a:rPr lang="en-US" dirty="0"/>
              <a:t>is a collection of connected endpoints, </a:t>
            </a:r>
            <a:r>
              <a:rPr lang="en-US" dirty="0" smtClean="0"/>
              <a:t>which allow </a:t>
            </a:r>
            <a:r>
              <a:rPr lang="en-US" dirty="0"/>
              <a:t>communication between connections. Every network has a </a:t>
            </a:r>
            <a:r>
              <a:rPr lang="en-US" b="1" dirty="0"/>
              <a:t>name</a:t>
            </a:r>
            <a:r>
              <a:rPr lang="en-US" dirty="0"/>
              <a:t>, an </a:t>
            </a:r>
            <a:r>
              <a:rPr lang="en-US" b="1" dirty="0"/>
              <a:t>address space</a:t>
            </a:r>
            <a:r>
              <a:rPr lang="en-US" dirty="0" smtClean="0"/>
              <a:t>, an </a:t>
            </a:r>
            <a:r>
              <a:rPr lang="en-US" b="1" dirty="0"/>
              <a:t>ID</a:t>
            </a:r>
            <a:r>
              <a:rPr lang="en-US" dirty="0"/>
              <a:t>, and a </a:t>
            </a:r>
            <a:r>
              <a:rPr lang="en-US" b="1" dirty="0"/>
              <a:t>network type</a:t>
            </a:r>
            <a:r>
              <a:rPr lang="en-US" dirty="0"/>
              <a:t>.</a:t>
            </a:r>
          </a:p>
        </p:txBody>
      </p:sp>
    </p:spTree>
    <p:extLst>
      <p:ext uri="{BB962C8B-B14F-4D97-AF65-F5344CB8AC3E}">
        <p14:creationId xmlns:p14="http://schemas.microsoft.com/office/powerpoint/2010/main" val="27005013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2080</TotalTime>
  <Words>3886</Words>
  <Application>Microsoft Office PowerPoint</Application>
  <PresentationFormat>Widescreen</PresentationFormat>
  <Paragraphs>211</Paragraphs>
  <Slides>39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Arial</vt:lpstr>
      <vt:lpstr>Trebuchet MS</vt:lpstr>
      <vt:lpstr>Tw Cen MT</vt:lpstr>
      <vt:lpstr>Circuit</vt:lpstr>
      <vt:lpstr>Docker Quick Start Guide</vt:lpstr>
      <vt:lpstr>reasons you might want to use this book to learn Docker</vt:lpstr>
      <vt:lpstr>PowerPoint Presentation</vt:lpstr>
      <vt:lpstr>What we will cover today</vt:lpstr>
      <vt:lpstr>PowerPoint Presentation</vt:lpstr>
      <vt:lpstr>Technical requirements</vt:lpstr>
      <vt:lpstr>What is a docker network?</vt:lpstr>
      <vt:lpstr>The container network model (cnm)</vt:lpstr>
      <vt:lpstr>the libnetwork project</vt:lpstr>
      <vt:lpstr>Network drivers</vt:lpstr>
      <vt:lpstr>The Network Management commands</vt:lpstr>
      <vt:lpstr>Built-in (local) Docker networks</vt:lpstr>
      <vt:lpstr>Pre-created networks</vt:lpstr>
      <vt:lpstr>Pre-created networks are different</vt:lpstr>
      <vt:lpstr>The host network driver</vt:lpstr>
      <vt:lpstr>The none network driver</vt:lpstr>
      <vt:lpstr>The bridge network driver</vt:lpstr>
      <vt:lpstr>Networks with swarm scope</vt:lpstr>
      <vt:lpstr>The overlay network driver</vt:lpstr>
      <vt:lpstr>THE macvlan network driver</vt:lpstr>
      <vt:lpstr>Macvlan considerations</vt:lpstr>
      <vt:lpstr>Third-party (remote) network drivers</vt:lpstr>
      <vt:lpstr>third-party network drivers summary</vt:lpstr>
      <vt:lpstr>Installing third-party network drivers</vt:lpstr>
      <vt:lpstr>installing the weave network driver</vt:lpstr>
      <vt:lpstr>Adding more nodes to the weave network</vt:lpstr>
      <vt:lpstr>An Example – part 1 – setup weave network</vt:lpstr>
      <vt:lpstr>An Example – part 2 – USE weave network</vt:lpstr>
      <vt:lpstr>An Example – part 2 – continued</vt:lpstr>
      <vt:lpstr>Creating Docker networks</vt:lpstr>
      <vt:lpstr>Creating a network with more options</vt:lpstr>
      <vt:lpstr>Using the newly created network</vt:lpstr>
      <vt:lpstr>“Free” networking features</vt:lpstr>
      <vt:lpstr>Service Discovery</vt:lpstr>
      <vt:lpstr>Show service discovery in action</vt:lpstr>
      <vt:lpstr>Load balancing</vt:lpstr>
      <vt:lpstr>Which Docker network driver should I use?</vt:lpstr>
      <vt:lpstr>Summary</vt:lpstr>
      <vt:lpstr>PowerPoint Presentation</vt:lpstr>
    </vt:vector>
  </TitlesOfParts>
  <Company>Intuit,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4: Docker Volumes</dc:title>
  <dc:creator>Waud, Earl</dc:creator>
  <cp:lastModifiedBy>Waud, Earl</cp:lastModifiedBy>
  <cp:revision>89</cp:revision>
  <dcterms:created xsi:type="dcterms:W3CDTF">2021-09-06T00:37:06Z</dcterms:created>
  <dcterms:modified xsi:type="dcterms:W3CDTF">2021-10-20T16:12:38Z</dcterms:modified>
</cp:coreProperties>
</file>

<file path=docProps/thumbnail.jpeg>
</file>